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sldIdLst>
    <p:sldId id="290" r:id="rId2"/>
    <p:sldId id="256" r:id="rId3"/>
    <p:sldId id="257" r:id="rId4"/>
    <p:sldId id="271" r:id="rId5"/>
    <p:sldId id="258" r:id="rId6"/>
    <p:sldId id="259" r:id="rId7"/>
    <p:sldId id="292" r:id="rId8"/>
    <p:sldId id="294" r:id="rId9"/>
    <p:sldId id="273" r:id="rId10"/>
    <p:sldId id="272" r:id="rId11"/>
    <p:sldId id="260" r:id="rId12"/>
    <p:sldId id="274" r:id="rId13"/>
    <p:sldId id="275" r:id="rId14"/>
    <p:sldId id="276" r:id="rId15"/>
    <p:sldId id="277" r:id="rId16"/>
    <p:sldId id="278" r:id="rId17"/>
    <p:sldId id="279" r:id="rId18"/>
    <p:sldId id="261" r:id="rId19"/>
    <p:sldId id="287" r:id="rId20"/>
    <p:sldId id="288" r:id="rId21"/>
    <p:sldId id="262" r:id="rId22"/>
    <p:sldId id="263" r:id="rId23"/>
    <p:sldId id="283" r:id="rId24"/>
    <p:sldId id="284" r:id="rId25"/>
    <p:sldId id="264" r:id="rId26"/>
    <p:sldId id="285" r:id="rId27"/>
    <p:sldId id="265" r:id="rId28"/>
    <p:sldId id="295" r:id="rId29"/>
    <p:sldId id="286" r:id="rId30"/>
    <p:sldId id="280" r:id="rId31"/>
    <p:sldId id="281" r:id="rId32"/>
    <p:sldId id="282" r:id="rId33"/>
    <p:sldId id="266" r:id="rId34"/>
    <p:sldId id="267" r:id="rId35"/>
    <p:sldId id="268" r:id="rId36"/>
    <p:sldId id="269" r:id="rId37"/>
    <p:sldId id="270" r:id="rId38"/>
    <p:sldId id="293" r:id="rId39"/>
    <p:sldId id="291" r:id="rId40"/>
    <p:sldId id="289"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2781C1B-2BE2-4916-AF8A-08A14DBF7231}">
          <p14:sldIdLst>
            <p14:sldId id="290"/>
            <p14:sldId id="256"/>
            <p14:sldId id="257"/>
            <p14:sldId id="271"/>
            <p14:sldId id="258"/>
            <p14:sldId id="259"/>
            <p14:sldId id="292"/>
          </p14:sldIdLst>
        </p14:section>
        <p14:section name="Untitled Section" id="{30D5EBA1-3A68-4A3B-915E-7E1BCF8B6553}">
          <p14:sldIdLst>
            <p14:sldId id="294"/>
            <p14:sldId id="273"/>
            <p14:sldId id="272"/>
            <p14:sldId id="260"/>
            <p14:sldId id="274"/>
            <p14:sldId id="275"/>
            <p14:sldId id="276"/>
            <p14:sldId id="277"/>
            <p14:sldId id="278"/>
            <p14:sldId id="279"/>
            <p14:sldId id="261"/>
            <p14:sldId id="287"/>
            <p14:sldId id="288"/>
            <p14:sldId id="262"/>
            <p14:sldId id="263"/>
            <p14:sldId id="283"/>
            <p14:sldId id="284"/>
            <p14:sldId id="264"/>
            <p14:sldId id="285"/>
            <p14:sldId id="265"/>
            <p14:sldId id="295"/>
            <p14:sldId id="286"/>
            <p14:sldId id="280"/>
            <p14:sldId id="281"/>
            <p14:sldId id="282"/>
            <p14:sldId id="266"/>
            <p14:sldId id="267"/>
            <p14:sldId id="268"/>
            <p14:sldId id="269"/>
            <p14:sldId id="270"/>
            <p14:sldId id="293"/>
            <p14:sldId id="291"/>
            <p14:sldId id="289"/>
          </p14:sldIdLst>
        </p14:section>
      </p14:sectionLst>
    </p:ex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78" y="7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57AAEF9E-01DC-47F2-B07D-CA0A42FBE20D}" type="datetimeFigureOut">
              <a:rPr lang="en-GB" smtClean="0"/>
              <a:t>05/04/2021</a:t>
            </a:fld>
            <a:endParaRPr lang="en-GB"/>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GB"/>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3218AE2F-1A68-4A1F-9DB8-9EDFFAB3388D}" type="slidenum">
              <a:rPr lang="en-GB" smtClean="0"/>
              <a:t>‹#›</a:t>
            </a:fld>
            <a:endParaRPr lang="en-GB"/>
          </a:p>
        </p:txBody>
      </p:sp>
    </p:spTree>
    <p:extLst>
      <p:ext uri="{BB962C8B-B14F-4D97-AF65-F5344CB8AC3E}">
        <p14:creationId xmlns:p14="http://schemas.microsoft.com/office/powerpoint/2010/main" val="44542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AAEF9E-01DC-47F2-B07D-CA0A42FBE20D}" type="datetimeFigureOut">
              <a:rPr lang="en-GB" smtClean="0"/>
              <a:t>05/04/2021</a:t>
            </a:fld>
            <a:endParaRPr lang="en-GB"/>
          </a:p>
        </p:txBody>
      </p:sp>
      <p:sp>
        <p:nvSpPr>
          <p:cNvPr id="6" name="Footer Placeholder 5"/>
          <p:cNvSpPr>
            <a:spLocks noGrp="1"/>
          </p:cNvSpPr>
          <p:nvPr>
            <p:ph type="ftr" sz="quarter" idx="11"/>
          </p:nvPr>
        </p:nvSpPr>
        <p:spPr/>
        <p:txBody>
          <a:bodyPr/>
          <a:lstStyle/>
          <a:p>
            <a:endParaRPr lang="en-GB"/>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3218AE2F-1A68-4A1F-9DB8-9EDFFAB3388D}" type="slidenum">
              <a:rPr lang="en-GB" smtClean="0"/>
              <a:t>‹#›</a:t>
            </a:fld>
            <a:endParaRPr lang="en-GB"/>
          </a:p>
        </p:txBody>
      </p:sp>
    </p:spTree>
    <p:extLst>
      <p:ext uri="{BB962C8B-B14F-4D97-AF65-F5344CB8AC3E}">
        <p14:creationId xmlns:p14="http://schemas.microsoft.com/office/powerpoint/2010/main" val="2009023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7AAEF9E-01DC-47F2-B07D-CA0A42FBE20D}" type="datetimeFigureOut">
              <a:rPr lang="en-GB" smtClean="0"/>
              <a:t>05/04/2021</a:t>
            </a:fld>
            <a:endParaRPr lang="en-GB"/>
          </a:p>
        </p:txBody>
      </p:sp>
      <p:sp>
        <p:nvSpPr>
          <p:cNvPr id="5" name="Footer Placeholder 4"/>
          <p:cNvSpPr>
            <a:spLocks noGrp="1"/>
          </p:cNvSpPr>
          <p:nvPr>
            <p:ph type="ftr" sz="quarter" idx="11"/>
          </p:nvPr>
        </p:nvSpPr>
        <p:spPr/>
        <p:txBody>
          <a:bodyPr/>
          <a:lstStyle/>
          <a:p>
            <a:endParaRPr lang="en-GB"/>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3218AE2F-1A68-4A1F-9DB8-9EDFFAB3388D}" type="slidenum">
              <a:rPr lang="en-GB" smtClean="0"/>
              <a:t>‹#›</a:t>
            </a:fld>
            <a:endParaRPr lang="en-GB"/>
          </a:p>
        </p:txBody>
      </p:sp>
    </p:spTree>
    <p:extLst>
      <p:ext uri="{BB962C8B-B14F-4D97-AF65-F5344CB8AC3E}">
        <p14:creationId xmlns:p14="http://schemas.microsoft.com/office/powerpoint/2010/main" val="570086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7AAEF9E-01DC-47F2-B07D-CA0A42FBE20D}" type="datetimeFigureOut">
              <a:rPr lang="en-GB" smtClean="0"/>
              <a:t>05/04/2021</a:t>
            </a:fld>
            <a:endParaRPr lang="en-GB"/>
          </a:p>
        </p:txBody>
      </p:sp>
      <p:sp>
        <p:nvSpPr>
          <p:cNvPr id="5" name="Footer Placeholder 4"/>
          <p:cNvSpPr>
            <a:spLocks noGrp="1"/>
          </p:cNvSpPr>
          <p:nvPr>
            <p:ph type="ftr" sz="quarter" idx="11"/>
          </p:nvPr>
        </p:nvSpPr>
        <p:spPr/>
        <p:txBody>
          <a:bodyPr/>
          <a:lstStyle/>
          <a:p>
            <a:endParaRPr lang="en-GB"/>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3218AE2F-1A68-4A1F-9DB8-9EDFFAB3388D}" type="slidenum">
              <a:rPr lang="en-GB" smtClean="0"/>
              <a:t>‹#›</a:t>
            </a:fld>
            <a:endParaRPr lang="en-GB"/>
          </a:p>
        </p:txBody>
      </p:sp>
    </p:spTree>
    <p:extLst>
      <p:ext uri="{BB962C8B-B14F-4D97-AF65-F5344CB8AC3E}">
        <p14:creationId xmlns:p14="http://schemas.microsoft.com/office/powerpoint/2010/main" val="3529931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AAEF9E-01DC-47F2-B07D-CA0A42FBE20D}" type="datetimeFigureOut">
              <a:rPr lang="en-GB" smtClean="0"/>
              <a:t>05/04/2021</a:t>
            </a:fld>
            <a:endParaRPr lang="en-GB"/>
          </a:p>
        </p:txBody>
      </p:sp>
      <p:sp>
        <p:nvSpPr>
          <p:cNvPr id="5" name="Footer Placeholder 4"/>
          <p:cNvSpPr>
            <a:spLocks noGrp="1"/>
          </p:cNvSpPr>
          <p:nvPr>
            <p:ph type="ftr" sz="quarter" idx="11"/>
          </p:nvPr>
        </p:nvSpPr>
        <p:spPr/>
        <p:txBody>
          <a:bodyPr/>
          <a:lstStyle/>
          <a:p>
            <a:endParaRPr lang="en-GB"/>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3218AE2F-1A68-4A1F-9DB8-9EDFFAB3388D}" type="slidenum">
              <a:rPr lang="en-GB" smtClean="0"/>
              <a:t>‹#›</a:t>
            </a:fld>
            <a:endParaRPr lang="en-GB"/>
          </a:p>
        </p:txBody>
      </p:sp>
    </p:spTree>
    <p:extLst>
      <p:ext uri="{BB962C8B-B14F-4D97-AF65-F5344CB8AC3E}">
        <p14:creationId xmlns:p14="http://schemas.microsoft.com/office/powerpoint/2010/main" val="553267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7AAEF9E-01DC-47F2-B07D-CA0A42FBE20D}" type="datetimeFigureOut">
              <a:rPr lang="en-GB" smtClean="0"/>
              <a:t>05/04/2021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3218AE2F-1A68-4A1F-9DB8-9EDFFAB3388D}" type="slidenum">
              <a:rPr lang="en-GB" smtClean="0"/>
              <a:t>‹#›</a:t>
            </a:fld>
            <a:endParaRPr lang="en-GB"/>
          </a:p>
        </p:txBody>
      </p:sp>
    </p:spTree>
    <p:extLst>
      <p:ext uri="{BB962C8B-B14F-4D97-AF65-F5344CB8AC3E}">
        <p14:creationId xmlns:p14="http://schemas.microsoft.com/office/powerpoint/2010/main" val="2982715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7AAEF9E-01DC-47F2-B07D-CA0A42FBE20D}" type="datetimeFigureOut">
              <a:rPr lang="en-GB" smtClean="0"/>
              <a:t>05/04/2021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3218AE2F-1A68-4A1F-9DB8-9EDFFAB3388D}" type="slidenum">
              <a:rPr lang="en-GB" smtClean="0"/>
              <a:t>‹#›</a:t>
            </a:fld>
            <a:endParaRPr lang="en-GB"/>
          </a:p>
        </p:txBody>
      </p:sp>
    </p:spTree>
    <p:extLst>
      <p:ext uri="{BB962C8B-B14F-4D97-AF65-F5344CB8AC3E}">
        <p14:creationId xmlns:p14="http://schemas.microsoft.com/office/powerpoint/2010/main" val="3958122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57AAEF9E-01DC-47F2-B07D-CA0A42FBE20D}" type="datetimeFigureOut">
              <a:rPr lang="en-GB" smtClean="0"/>
              <a:t>05/04/2021</a:t>
            </a:fld>
            <a:endParaRPr lang="en-GB"/>
          </a:p>
        </p:txBody>
      </p:sp>
      <p:sp>
        <p:nvSpPr>
          <p:cNvPr id="5" name="Footer Placeholder 4"/>
          <p:cNvSpPr>
            <a:spLocks noGrp="1"/>
          </p:cNvSpPr>
          <p:nvPr>
            <p:ph type="ftr" sz="quarter" idx="11"/>
          </p:nvPr>
        </p:nvSpPr>
        <p:spPr>
          <a:xfrm>
            <a:off x="516133" y="6387910"/>
            <a:ext cx="3859795" cy="228660"/>
          </a:xfrm>
        </p:spPr>
        <p:txBody>
          <a:bodyPr/>
          <a:lstStyle/>
          <a:p>
            <a:endParaRPr lang="en-GB"/>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3218AE2F-1A68-4A1F-9DB8-9EDFFAB3388D}" type="slidenum">
              <a:rPr lang="en-GB" smtClean="0"/>
              <a:t>‹#›</a:t>
            </a:fld>
            <a:endParaRPr lang="en-GB"/>
          </a:p>
        </p:txBody>
      </p:sp>
    </p:spTree>
    <p:extLst>
      <p:ext uri="{BB962C8B-B14F-4D97-AF65-F5344CB8AC3E}">
        <p14:creationId xmlns:p14="http://schemas.microsoft.com/office/powerpoint/2010/main" val="307585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AAEF9E-01DC-47F2-B07D-CA0A42FBE20D}" type="datetimeFigureOut">
              <a:rPr lang="en-GB" smtClean="0"/>
              <a:t>05/04/2021</a:t>
            </a:fld>
            <a:endParaRPr lang="en-GB"/>
          </a:p>
        </p:txBody>
      </p:sp>
      <p:sp>
        <p:nvSpPr>
          <p:cNvPr id="5" name="Footer Placeholder 4"/>
          <p:cNvSpPr>
            <a:spLocks noGrp="1"/>
          </p:cNvSpPr>
          <p:nvPr>
            <p:ph type="ftr" sz="quarter" idx="11"/>
          </p:nvPr>
        </p:nvSpPr>
        <p:spPr>
          <a:xfrm>
            <a:off x="538546" y="6365498"/>
            <a:ext cx="3859795" cy="228660"/>
          </a:xfrm>
        </p:spPr>
        <p:txBody>
          <a:bodyPr/>
          <a:lstStyle/>
          <a:p>
            <a:endParaRPr lang="en-GB"/>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3218AE2F-1A68-4A1F-9DB8-9EDFFAB3388D}" type="slidenum">
              <a:rPr lang="en-GB" smtClean="0"/>
              <a:t>‹#›</a:t>
            </a:fld>
            <a:endParaRPr lang="en-GB"/>
          </a:p>
        </p:txBody>
      </p:sp>
    </p:spTree>
    <p:extLst>
      <p:ext uri="{BB962C8B-B14F-4D97-AF65-F5344CB8AC3E}">
        <p14:creationId xmlns:p14="http://schemas.microsoft.com/office/powerpoint/2010/main" val="3742695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AAEF9E-01DC-47F2-B07D-CA0A42FBE20D}" type="datetimeFigureOut">
              <a:rPr lang="en-GB" smtClean="0"/>
              <a:t>05/04/2021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3218AE2F-1A68-4A1F-9DB8-9EDFFAB3388D}" type="slidenum">
              <a:rPr lang="en-GB" smtClean="0"/>
              <a:t>‹#›</a:t>
            </a:fld>
            <a:endParaRPr lang="en-GB"/>
          </a:p>
        </p:txBody>
      </p:sp>
    </p:spTree>
    <p:extLst>
      <p:ext uri="{BB962C8B-B14F-4D97-AF65-F5344CB8AC3E}">
        <p14:creationId xmlns:p14="http://schemas.microsoft.com/office/powerpoint/2010/main" val="10731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AAEF9E-01DC-47F2-B07D-CA0A42FBE20D}" type="datetimeFigureOut">
              <a:rPr lang="en-GB" smtClean="0"/>
              <a:t>05/04/2021</a:t>
            </a:fld>
            <a:endParaRPr lang="en-GB"/>
          </a:p>
        </p:txBody>
      </p:sp>
      <p:sp>
        <p:nvSpPr>
          <p:cNvPr id="5" name="Footer Placeholder 4"/>
          <p:cNvSpPr>
            <a:spLocks noGrp="1"/>
          </p:cNvSpPr>
          <p:nvPr>
            <p:ph type="ftr" sz="quarter" idx="11"/>
          </p:nvPr>
        </p:nvSpPr>
        <p:spPr/>
        <p:txBody>
          <a:bodyPr/>
          <a:lstStyle/>
          <a:p>
            <a:endParaRPr lang="en-GB"/>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3218AE2F-1A68-4A1F-9DB8-9EDFFAB3388D}" type="slidenum">
              <a:rPr lang="en-GB" smtClean="0"/>
              <a:t>‹#›</a:t>
            </a:fld>
            <a:endParaRPr lang="en-GB"/>
          </a:p>
        </p:txBody>
      </p:sp>
    </p:spTree>
    <p:extLst>
      <p:ext uri="{BB962C8B-B14F-4D97-AF65-F5344CB8AC3E}">
        <p14:creationId xmlns:p14="http://schemas.microsoft.com/office/powerpoint/2010/main" val="613473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AAEF9E-01DC-47F2-B07D-CA0A42FBE20D}" type="datetimeFigureOut">
              <a:rPr lang="en-GB" smtClean="0"/>
              <a:t>05/04/2021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3218AE2F-1A68-4A1F-9DB8-9EDFFAB3388D}" type="slidenum">
              <a:rPr lang="en-GB" smtClean="0"/>
              <a:t>‹#›</a:t>
            </a:fld>
            <a:endParaRPr lang="en-GB"/>
          </a:p>
        </p:txBody>
      </p:sp>
    </p:spTree>
    <p:extLst>
      <p:ext uri="{BB962C8B-B14F-4D97-AF65-F5344CB8AC3E}">
        <p14:creationId xmlns:p14="http://schemas.microsoft.com/office/powerpoint/2010/main" val="2397512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7AAEF9E-01DC-47F2-B07D-CA0A42FBE20D}" type="datetimeFigureOut">
              <a:rPr lang="en-GB" smtClean="0"/>
              <a:t>05/04/2021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3218AE2F-1A68-4A1F-9DB8-9EDFFAB3388D}" type="slidenum">
              <a:rPr lang="en-GB" smtClean="0"/>
              <a:t>‹#›</a:t>
            </a:fld>
            <a:endParaRPr lang="en-GB"/>
          </a:p>
        </p:txBody>
      </p:sp>
    </p:spTree>
    <p:extLst>
      <p:ext uri="{BB962C8B-B14F-4D97-AF65-F5344CB8AC3E}">
        <p14:creationId xmlns:p14="http://schemas.microsoft.com/office/powerpoint/2010/main" val="2446343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7AAEF9E-01DC-47F2-B07D-CA0A42FBE20D}" type="datetimeFigureOut">
              <a:rPr lang="en-GB" smtClean="0"/>
              <a:t>05/04/2021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3218AE2F-1A68-4A1F-9DB8-9EDFFAB3388D}" type="slidenum">
              <a:rPr lang="en-GB" smtClean="0"/>
              <a:t>‹#›</a:t>
            </a:fld>
            <a:endParaRPr lang="en-GB"/>
          </a:p>
        </p:txBody>
      </p:sp>
    </p:spTree>
    <p:extLst>
      <p:ext uri="{BB962C8B-B14F-4D97-AF65-F5344CB8AC3E}">
        <p14:creationId xmlns:p14="http://schemas.microsoft.com/office/powerpoint/2010/main" val="1951392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57AAEF9E-01DC-47F2-B07D-CA0A42FBE20D}" type="datetimeFigureOut">
              <a:rPr lang="en-GB" smtClean="0"/>
              <a:t>05/04/2021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3218AE2F-1A68-4A1F-9DB8-9EDFFAB3388D}" type="slidenum">
              <a:rPr lang="en-GB" smtClean="0"/>
              <a:t>‹#›</a:t>
            </a:fld>
            <a:endParaRPr lang="en-GB"/>
          </a:p>
        </p:txBody>
      </p:sp>
    </p:spTree>
    <p:extLst>
      <p:ext uri="{BB962C8B-B14F-4D97-AF65-F5344CB8AC3E}">
        <p14:creationId xmlns:p14="http://schemas.microsoft.com/office/powerpoint/2010/main" val="3149412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AAEF9E-01DC-47F2-B07D-CA0A42FBE20D}" type="datetimeFigureOut">
              <a:rPr lang="en-GB" smtClean="0"/>
              <a:t>05/04/2021</a:t>
            </a:fld>
            <a:endParaRPr lang="en-GB"/>
          </a:p>
        </p:txBody>
      </p:sp>
      <p:sp>
        <p:nvSpPr>
          <p:cNvPr id="6" name="Footer Placeholder 5"/>
          <p:cNvSpPr>
            <a:spLocks noGrp="1"/>
          </p:cNvSpPr>
          <p:nvPr>
            <p:ph type="ftr" sz="quarter" idx="11"/>
          </p:nvPr>
        </p:nvSpPr>
        <p:spPr/>
        <p:txBody>
          <a:bodyPr/>
          <a:lstStyle/>
          <a:p>
            <a:endParaRPr lang="en-GB"/>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3218AE2F-1A68-4A1F-9DB8-9EDFFAB3388D}" type="slidenum">
              <a:rPr lang="en-GB" smtClean="0"/>
              <a:t>‹#›</a:t>
            </a:fld>
            <a:endParaRPr lang="en-GB"/>
          </a:p>
        </p:txBody>
      </p:sp>
    </p:spTree>
    <p:extLst>
      <p:ext uri="{BB962C8B-B14F-4D97-AF65-F5344CB8AC3E}">
        <p14:creationId xmlns:p14="http://schemas.microsoft.com/office/powerpoint/2010/main" val="1547236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AAEF9E-01DC-47F2-B07D-CA0A42FBE20D}" type="datetimeFigureOut">
              <a:rPr lang="en-GB" smtClean="0"/>
              <a:t>05/04/2021</a:t>
            </a:fld>
            <a:endParaRPr lang="en-GB"/>
          </a:p>
        </p:txBody>
      </p:sp>
      <p:sp>
        <p:nvSpPr>
          <p:cNvPr id="6" name="Footer Placeholder 5"/>
          <p:cNvSpPr>
            <a:spLocks noGrp="1"/>
          </p:cNvSpPr>
          <p:nvPr>
            <p:ph type="ftr" sz="quarter" idx="11"/>
          </p:nvPr>
        </p:nvSpPr>
        <p:spPr/>
        <p:txBody>
          <a:bodyPr/>
          <a:lstStyle/>
          <a:p>
            <a:endParaRPr lang="en-GB"/>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3218AE2F-1A68-4A1F-9DB8-9EDFFAB3388D}" type="slidenum">
              <a:rPr lang="en-GB" smtClean="0"/>
              <a:t>‹#›</a:t>
            </a:fld>
            <a:endParaRPr lang="en-GB"/>
          </a:p>
        </p:txBody>
      </p:sp>
    </p:spTree>
    <p:extLst>
      <p:ext uri="{BB962C8B-B14F-4D97-AF65-F5344CB8AC3E}">
        <p14:creationId xmlns:p14="http://schemas.microsoft.com/office/powerpoint/2010/main" val="1989612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57AAEF9E-01DC-47F2-B07D-CA0A42FBE20D}" type="datetimeFigureOut">
              <a:rPr lang="en-GB" smtClean="0"/>
              <a:t>05/04/2021</a:t>
            </a:fld>
            <a:endParaRPr lang="en-GB"/>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GB"/>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3218AE2F-1A68-4A1F-9DB8-9EDFFAB3388D}" type="slidenum">
              <a:rPr lang="en-GB" smtClean="0"/>
              <a:t>‹#›</a:t>
            </a:fld>
            <a:endParaRPr lang="en-GB"/>
          </a:p>
        </p:txBody>
      </p:sp>
    </p:spTree>
    <p:extLst>
      <p:ext uri="{BB962C8B-B14F-4D97-AF65-F5344CB8AC3E}">
        <p14:creationId xmlns:p14="http://schemas.microsoft.com/office/powerpoint/2010/main" val="29021192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youtu.be/N-JLGcktoZs"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cute-pictures.blogspot.com/2011/08/75-free-stock-images-3d-human-character.html" TargetMode="External"/><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youtu.be/GmqXqwSV3bo"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69599D-F710-4001-891E-F4EF80578332}"/>
              </a:ext>
            </a:extLst>
          </p:cNvPr>
          <p:cNvSpPr/>
          <p:nvPr/>
        </p:nvSpPr>
        <p:spPr>
          <a:xfrm>
            <a:off x="919397" y="2967335"/>
            <a:ext cx="7305205" cy="2123658"/>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latin typeface="Algerian" panose="04020705040A02060702" pitchFamily="82" charset="0"/>
              </a:rPr>
              <a:t>FIRST AID-COMPANION</a:t>
            </a:r>
          </a:p>
          <a:p>
            <a:pPr algn="ctr"/>
            <a:endParaRPr lang="en-US" sz="5400" b="1" dirty="0">
              <a:ln w="22225">
                <a:solidFill>
                  <a:schemeClr val="accent2"/>
                </a:solidFill>
                <a:prstDash val="solid"/>
              </a:ln>
              <a:solidFill>
                <a:schemeClr val="accent2">
                  <a:lumMod val="40000"/>
                  <a:lumOff val="60000"/>
                </a:schemeClr>
              </a:solidFill>
            </a:endParaRPr>
          </a:p>
          <a:p>
            <a:pPr algn="ctr"/>
            <a:r>
              <a:rPr lang="en-US" sz="2400" b="1" dirty="0">
                <a:ln w="22225">
                  <a:solidFill>
                    <a:schemeClr val="accent2"/>
                  </a:solidFill>
                  <a:prstDash val="solid"/>
                </a:ln>
                <a:solidFill>
                  <a:schemeClr val="accent2">
                    <a:lumMod val="40000"/>
                    <a:lumOff val="60000"/>
                  </a:schemeClr>
                </a:solidFill>
              </a:rPr>
              <a:t>BY RAJEENA HANSDAK  4 April,2021</a:t>
            </a:r>
          </a:p>
        </p:txBody>
      </p:sp>
    </p:spTree>
    <p:extLst>
      <p:ext uri="{BB962C8B-B14F-4D97-AF65-F5344CB8AC3E}">
        <p14:creationId xmlns:p14="http://schemas.microsoft.com/office/powerpoint/2010/main" val="2176242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325D6-032A-42A6-990D-8B1DDA9681B3}"/>
              </a:ext>
            </a:extLst>
          </p:cNvPr>
          <p:cNvSpPr>
            <a:spLocks noGrp="1"/>
          </p:cNvSpPr>
          <p:nvPr>
            <p:ph type="title"/>
          </p:nvPr>
        </p:nvSpPr>
        <p:spPr/>
        <p:txBody>
          <a:bodyPr/>
          <a:lstStyle/>
          <a:p>
            <a:r>
              <a:rPr lang="en-GB" dirty="0"/>
              <a:t>FIRST AIDER</a:t>
            </a:r>
          </a:p>
        </p:txBody>
      </p:sp>
      <p:sp>
        <p:nvSpPr>
          <p:cNvPr id="3" name="Content Placeholder 2">
            <a:extLst>
              <a:ext uri="{FF2B5EF4-FFF2-40B4-BE49-F238E27FC236}">
                <a16:creationId xmlns:a16="http://schemas.microsoft.com/office/drawing/2014/main" id="{D3AD6F4B-C761-49B0-8930-2BC7FA64FBFC}"/>
              </a:ext>
            </a:extLst>
          </p:cNvPr>
          <p:cNvSpPr>
            <a:spLocks noGrp="1"/>
          </p:cNvSpPr>
          <p:nvPr>
            <p:ph idx="1"/>
          </p:nvPr>
        </p:nvSpPr>
        <p:spPr/>
        <p:txBody>
          <a:bodyPr>
            <a:normAutofit fontScale="92500" lnSpcReduction="20000"/>
          </a:bodyPr>
          <a:lstStyle/>
          <a:p>
            <a:pPr algn="l"/>
            <a:endParaRPr lang="en-GB" sz="2400" b="1" i="0" u="none" strike="noStrike" baseline="0" dirty="0">
              <a:solidFill>
                <a:srgbClr val="000000"/>
              </a:solidFill>
              <a:latin typeface="Calibri" panose="020F0502020204030204" pitchFamily="34" charset="0"/>
            </a:endParaRPr>
          </a:p>
          <a:p>
            <a:r>
              <a:rPr lang="en-GB" sz="2400" b="1" i="0" u="none" strike="noStrike" baseline="0" dirty="0">
                <a:solidFill>
                  <a:srgbClr val="C00000"/>
                </a:solidFill>
                <a:latin typeface="Calibri" panose="020F0502020204030204" pitchFamily="34" charset="0"/>
              </a:rPr>
              <a:t> N Never leave an unconscious person - place in the coma position and check pulse and breathing regularly. </a:t>
            </a:r>
          </a:p>
          <a:p>
            <a:r>
              <a:rPr lang="en-GB" sz="2400" b="1" i="0" u="none" strike="noStrike" baseline="0" dirty="0">
                <a:solidFill>
                  <a:srgbClr val="0070C0"/>
                </a:solidFill>
                <a:latin typeface="Calibri" panose="020F0502020204030204" pitchFamily="34" charset="0"/>
              </a:rPr>
              <a:t>G Get medical assistance when necessary. </a:t>
            </a:r>
          </a:p>
          <a:p>
            <a:r>
              <a:rPr lang="en-GB" sz="2400" b="1" i="0" u="none" strike="noStrike" baseline="0" dirty="0">
                <a:solidFill>
                  <a:srgbClr val="00B0F0"/>
                </a:solidFill>
                <a:latin typeface="Calibri" panose="020F0502020204030204" pitchFamily="34" charset="0"/>
              </a:rPr>
              <a:t>E Examine the patient for further injuries and treat according to severity. </a:t>
            </a:r>
          </a:p>
          <a:p>
            <a:r>
              <a:rPr lang="en-GB" sz="2400" b="1" i="0" u="none" strike="noStrike" baseline="0" dirty="0">
                <a:solidFill>
                  <a:srgbClr val="00B050"/>
                </a:solidFill>
                <a:latin typeface="Calibri" panose="020F0502020204030204" pitchFamily="34" charset="0"/>
              </a:rPr>
              <a:t>R Reassure the victim, handle him gently, and make arrangements to send patient to hospital, home, </a:t>
            </a:r>
            <a:endParaRPr lang="en-GB" sz="2400" b="1" dirty="0">
              <a:solidFill>
                <a:srgbClr val="00B050"/>
              </a:solidFill>
            </a:endParaRPr>
          </a:p>
        </p:txBody>
      </p:sp>
    </p:spTree>
    <p:extLst>
      <p:ext uri="{BB962C8B-B14F-4D97-AF65-F5344CB8AC3E}">
        <p14:creationId xmlns:p14="http://schemas.microsoft.com/office/powerpoint/2010/main" val="3338898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Assessment </a:t>
            </a:r>
          </a:p>
        </p:txBody>
      </p:sp>
      <p:sp>
        <p:nvSpPr>
          <p:cNvPr id="3" name="Content Placeholder 2"/>
          <p:cNvSpPr>
            <a:spLocks noGrp="1"/>
          </p:cNvSpPr>
          <p:nvPr>
            <p:ph idx="1"/>
          </p:nvPr>
        </p:nvSpPr>
        <p:spPr/>
        <p:txBody>
          <a:bodyPr>
            <a:normAutofit fontScale="55000" lnSpcReduction="20000"/>
          </a:bodyPr>
          <a:lstStyle/>
          <a:p>
            <a:r>
              <a:rPr lang="en-GB" b="1" dirty="0"/>
              <a:t>Danger:</a:t>
            </a:r>
          </a:p>
          <a:p>
            <a:endParaRPr lang="en-GB" dirty="0"/>
          </a:p>
          <a:p>
            <a:r>
              <a:rPr lang="en-GB" b="1" dirty="0">
                <a:solidFill>
                  <a:srgbClr val="92D050"/>
                </a:solidFill>
              </a:rPr>
              <a:t>Response:</a:t>
            </a:r>
            <a:endParaRPr lang="en-GB" dirty="0">
              <a:solidFill>
                <a:srgbClr val="92D050"/>
              </a:solidFill>
            </a:endParaRPr>
          </a:p>
          <a:p>
            <a:r>
              <a:rPr lang="en-GB" dirty="0">
                <a:solidFill>
                  <a:srgbClr val="92D050"/>
                </a:solidFill>
              </a:rPr>
              <a:t>Do they respond when you ask them: ‘Are you alright?’ or if you say: ‘Open your eyes!’</a:t>
            </a:r>
          </a:p>
          <a:p>
            <a:pPr marL="0" indent="0">
              <a:buNone/>
            </a:pPr>
            <a:r>
              <a:rPr lang="en-GB" dirty="0"/>
              <a:t>.</a:t>
            </a:r>
          </a:p>
          <a:p>
            <a:r>
              <a:rPr lang="en-GB" b="1" dirty="0">
                <a:solidFill>
                  <a:srgbClr val="C00000"/>
                </a:solidFill>
              </a:rPr>
              <a:t>Airway:</a:t>
            </a:r>
            <a:endParaRPr lang="en-GB" dirty="0">
              <a:solidFill>
                <a:srgbClr val="C00000"/>
              </a:solidFill>
            </a:endParaRPr>
          </a:p>
          <a:p>
            <a:r>
              <a:rPr lang="en-GB" dirty="0">
                <a:solidFill>
                  <a:srgbClr val="C00000"/>
                </a:solidFill>
              </a:rPr>
              <a:t>Is their airway open and clear?</a:t>
            </a:r>
          </a:p>
          <a:p>
            <a:endParaRPr lang="en-GB" dirty="0"/>
          </a:p>
          <a:p>
            <a:r>
              <a:rPr lang="en-GB" b="1" dirty="0">
                <a:solidFill>
                  <a:srgbClr val="0070C0"/>
                </a:solidFill>
              </a:rPr>
              <a:t>Breathing:</a:t>
            </a:r>
            <a:endParaRPr lang="en-GB" dirty="0">
              <a:solidFill>
                <a:srgbClr val="0070C0"/>
              </a:solidFill>
            </a:endParaRPr>
          </a:p>
          <a:p>
            <a:r>
              <a:rPr lang="en-GB" dirty="0">
                <a:solidFill>
                  <a:srgbClr val="0070C0"/>
                </a:solidFill>
              </a:rPr>
              <a:t>Are they breathing normally? You need to look, listen and feel to check they’re breathing.</a:t>
            </a:r>
          </a:p>
          <a:p>
            <a:pPr marL="0" indent="0">
              <a:buNone/>
            </a:pPr>
            <a:endParaRPr lang="en-GB" dirty="0"/>
          </a:p>
          <a:p>
            <a:r>
              <a:rPr lang="en-GB" b="1" dirty="0">
                <a:solidFill>
                  <a:srgbClr val="FF0000"/>
                </a:solidFill>
              </a:rPr>
              <a:t>Circulation:</a:t>
            </a:r>
            <a:endParaRPr lang="en-GB" dirty="0">
              <a:solidFill>
                <a:srgbClr val="FF0000"/>
              </a:solidFill>
            </a:endParaRPr>
          </a:p>
          <a:p>
            <a:r>
              <a:rPr lang="en-GB" dirty="0">
                <a:solidFill>
                  <a:srgbClr val="FF0000"/>
                </a:solidFill>
              </a:rPr>
              <a:t>Are there any signs of severe bleeding?</a:t>
            </a:r>
          </a:p>
        </p:txBody>
      </p:sp>
    </p:spTree>
    <p:extLst>
      <p:ext uri="{BB962C8B-B14F-4D97-AF65-F5344CB8AC3E}">
        <p14:creationId xmlns:p14="http://schemas.microsoft.com/office/powerpoint/2010/main" val="1871692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E78C50-1123-4124-866A-3CF6F0D2CC4E}"/>
              </a:ext>
            </a:extLst>
          </p:cNvPr>
          <p:cNvSpPr txBox="1"/>
          <p:nvPr/>
        </p:nvSpPr>
        <p:spPr>
          <a:xfrm>
            <a:off x="1642369" y="2967335"/>
            <a:ext cx="6010181" cy="2062103"/>
          </a:xfrm>
          <a:prstGeom prst="rect">
            <a:avLst/>
          </a:prstGeom>
          <a:noFill/>
        </p:spPr>
        <p:txBody>
          <a:bodyPr wrap="square">
            <a:spAutoFit/>
          </a:bodyPr>
          <a:lstStyle/>
          <a:p>
            <a:r>
              <a:rPr lang="en-GB" sz="3200" b="1" i="0" u="none" strike="noStrike" baseline="0" dirty="0">
                <a:solidFill>
                  <a:srgbClr val="000000"/>
                </a:solidFill>
                <a:latin typeface="Calibri" panose="020F0502020204030204" pitchFamily="34" charset="0"/>
              </a:rPr>
              <a:t>THE FIRST AIDER MUST KNOW HOW TO:- </a:t>
            </a:r>
            <a:endParaRPr lang="en-GB" sz="3200" b="0" i="0" u="none" strike="noStrike" baseline="0" dirty="0">
              <a:solidFill>
                <a:srgbClr val="000000"/>
              </a:solidFill>
              <a:latin typeface="Calibri" panose="020F0502020204030204" pitchFamily="34" charset="0"/>
            </a:endParaRPr>
          </a:p>
          <a:p>
            <a:pPr marL="342900" indent="-342900">
              <a:buAutoNum type="arabicPeriod"/>
            </a:pPr>
            <a:r>
              <a:rPr lang="en-GB" sz="3200" b="0" i="0" u="none" strike="noStrike" baseline="0" dirty="0">
                <a:solidFill>
                  <a:srgbClr val="C00000"/>
                </a:solidFill>
                <a:latin typeface="Calibri" panose="020F0502020204030204" pitchFamily="34" charset="0"/>
              </a:rPr>
              <a:t>Take the pulse in the radial and carotid arteries. </a:t>
            </a:r>
          </a:p>
        </p:txBody>
      </p:sp>
    </p:spTree>
    <p:extLst>
      <p:ext uri="{BB962C8B-B14F-4D97-AF65-F5344CB8AC3E}">
        <p14:creationId xmlns:p14="http://schemas.microsoft.com/office/powerpoint/2010/main" val="1440707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1FDA85-7849-4725-9A6C-6C9C5B008D67}"/>
              </a:ext>
            </a:extLst>
          </p:cNvPr>
          <p:cNvPicPr>
            <a:picLocks noChangeAspect="1"/>
          </p:cNvPicPr>
          <p:nvPr/>
        </p:nvPicPr>
        <p:blipFill>
          <a:blip r:embed="rId2"/>
          <a:stretch>
            <a:fillRect/>
          </a:stretch>
        </p:blipFill>
        <p:spPr>
          <a:xfrm>
            <a:off x="1708483" y="1491916"/>
            <a:ext cx="5702969" cy="3826042"/>
          </a:xfrm>
          <a:prstGeom prst="rect">
            <a:avLst/>
          </a:prstGeom>
        </p:spPr>
      </p:pic>
    </p:spTree>
    <p:extLst>
      <p:ext uri="{BB962C8B-B14F-4D97-AF65-F5344CB8AC3E}">
        <p14:creationId xmlns:p14="http://schemas.microsoft.com/office/powerpoint/2010/main" val="451075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6216DD-65CE-479A-901A-30D230C02569}"/>
              </a:ext>
            </a:extLst>
          </p:cNvPr>
          <p:cNvPicPr>
            <a:picLocks noChangeAspect="1"/>
          </p:cNvPicPr>
          <p:nvPr/>
        </p:nvPicPr>
        <p:blipFill>
          <a:blip r:embed="rId2"/>
          <a:stretch>
            <a:fillRect/>
          </a:stretch>
        </p:blipFill>
        <p:spPr>
          <a:xfrm>
            <a:off x="1564105" y="1395663"/>
            <a:ext cx="5799221" cy="4138863"/>
          </a:xfrm>
          <a:prstGeom prst="rect">
            <a:avLst/>
          </a:prstGeom>
        </p:spPr>
      </p:pic>
    </p:spTree>
    <p:extLst>
      <p:ext uri="{BB962C8B-B14F-4D97-AF65-F5344CB8AC3E}">
        <p14:creationId xmlns:p14="http://schemas.microsoft.com/office/powerpoint/2010/main" val="224734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5425DE-E372-4667-8253-CF01B77E0EC8}"/>
              </a:ext>
            </a:extLst>
          </p:cNvPr>
          <p:cNvPicPr>
            <a:picLocks noChangeAspect="1"/>
          </p:cNvPicPr>
          <p:nvPr/>
        </p:nvPicPr>
        <p:blipFill>
          <a:blip r:embed="rId2"/>
          <a:stretch>
            <a:fillRect/>
          </a:stretch>
        </p:blipFill>
        <p:spPr>
          <a:xfrm>
            <a:off x="1275347" y="1419726"/>
            <a:ext cx="6112042" cy="4090737"/>
          </a:xfrm>
          <a:prstGeom prst="rect">
            <a:avLst/>
          </a:prstGeom>
        </p:spPr>
      </p:pic>
    </p:spTree>
    <p:extLst>
      <p:ext uri="{BB962C8B-B14F-4D97-AF65-F5344CB8AC3E}">
        <p14:creationId xmlns:p14="http://schemas.microsoft.com/office/powerpoint/2010/main" val="2192424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9DE7B5-AF81-4F03-A8EA-4F51BD5D73FE}"/>
              </a:ext>
            </a:extLst>
          </p:cNvPr>
          <p:cNvSpPr txBox="1"/>
          <p:nvPr/>
        </p:nvSpPr>
        <p:spPr>
          <a:xfrm>
            <a:off x="1780674" y="3090446"/>
            <a:ext cx="5077326" cy="1200329"/>
          </a:xfrm>
          <a:prstGeom prst="rect">
            <a:avLst/>
          </a:prstGeom>
          <a:noFill/>
        </p:spPr>
        <p:txBody>
          <a:bodyPr wrap="square">
            <a:spAutoFit/>
          </a:bodyPr>
          <a:lstStyle/>
          <a:p>
            <a:r>
              <a:rPr lang="en-GB" sz="3600" b="1" i="0" u="none" strike="noStrike" baseline="0" dirty="0">
                <a:solidFill>
                  <a:srgbClr val="0070C0"/>
                </a:solidFill>
                <a:latin typeface="Calibri" panose="020F0502020204030204" pitchFamily="34" charset="0"/>
              </a:rPr>
              <a:t>Measure the respiration rate – for 60secs </a:t>
            </a:r>
          </a:p>
        </p:txBody>
      </p:sp>
    </p:spTree>
    <p:extLst>
      <p:ext uri="{BB962C8B-B14F-4D97-AF65-F5344CB8AC3E}">
        <p14:creationId xmlns:p14="http://schemas.microsoft.com/office/powerpoint/2010/main" val="754942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17ACE6-9443-4102-8932-82C3254A0273}"/>
              </a:ext>
            </a:extLst>
          </p:cNvPr>
          <p:cNvSpPr txBox="1"/>
          <p:nvPr/>
        </p:nvSpPr>
        <p:spPr>
          <a:xfrm>
            <a:off x="2286000" y="2259449"/>
            <a:ext cx="4572000" cy="3354765"/>
          </a:xfrm>
          <a:prstGeom prst="rect">
            <a:avLst/>
          </a:prstGeom>
          <a:noFill/>
        </p:spPr>
        <p:txBody>
          <a:bodyPr wrap="square">
            <a:spAutoFit/>
          </a:bodyPr>
          <a:lstStyle/>
          <a:p>
            <a:pPr algn="l"/>
            <a:endParaRPr lang="en-GB" sz="2000" b="0" i="0" u="none" strike="noStrike" baseline="0" dirty="0">
              <a:solidFill>
                <a:srgbClr val="000000"/>
              </a:solidFill>
              <a:latin typeface="Calibri" panose="020F0502020204030204" pitchFamily="34" charset="0"/>
            </a:endParaRPr>
          </a:p>
          <a:p>
            <a:r>
              <a:rPr lang="en-GB" sz="2400" b="1" i="0" u="none" strike="noStrike" baseline="0" dirty="0">
                <a:solidFill>
                  <a:srgbClr val="000000"/>
                </a:solidFill>
                <a:latin typeface="Calibri" panose="020F0502020204030204" pitchFamily="34" charset="0"/>
              </a:rPr>
              <a:t>3. Take the TEMPERATURE </a:t>
            </a:r>
          </a:p>
          <a:p>
            <a:r>
              <a:rPr lang="en-GB" sz="2400" b="1" i="0" u="none" strike="noStrike" baseline="0" dirty="0">
                <a:solidFill>
                  <a:srgbClr val="000000"/>
                </a:solidFill>
                <a:latin typeface="Calibri" panose="020F0502020204030204" pitchFamily="34" charset="0"/>
              </a:rPr>
              <a:t>Take pulse, </a:t>
            </a:r>
            <a:r>
              <a:rPr lang="en-GB" sz="2400" b="1" i="0" u="none" strike="noStrike" baseline="0" dirty="0" err="1">
                <a:solidFill>
                  <a:srgbClr val="000000"/>
                </a:solidFill>
                <a:latin typeface="Calibri" panose="020F0502020204030204" pitchFamily="34" charset="0"/>
              </a:rPr>
              <a:t>resp</a:t>
            </a:r>
            <a:r>
              <a:rPr lang="en-GB" sz="2400" b="1" i="0" u="none" strike="noStrike" baseline="0" dirty="0">
                <a:solidFill>
                  <a:srgbClr val="000000"/>
                </a:solidFill>
                <a:latin typeface="Calibri" panose="020F0502020204030204" pitchFamily="34" charset="0"/>
              </a:rPr>
              <a:t>, temp </a:t>
            </a:r>
          </a:p>
          <a:p>
            <a:r>
              <a:rPr lang="sv-SE" sz="2400" b="1" i="0" u="none" strike="noStrike" baseline="0" dirty="0">
                <a:solidFill>
                  <a:srgbClr val="7030A0"/>
                </a:solidFill>
                <a:latin typeface="Calibri" panose="020F0502020204030204" pitchFamily="34" charset="0"/>
              </a:rPr>
              <a:t>Adults 60-80/min 12-15/minute 98.6°F 36.9°C </a:t>
            </a:r>
          </a:p>
          <a:p>
            <a:r>
              <a:rPr lang="en-GB" sz="2400" b="1" i="0" u="none" strike="noStrike" baseline="0" dirty="0">
                <a:solidFill>
                  <a:srgbClr val="C00000"/>
                </a:solidFill>
                <a:latin typeface="Calibri" panose="020F0502020204030204" pitchFamily="34" charset="0"/>
              </a:rPr>
              <a:t>Children 100/minute 15-20/minute 98.6°F 36.9°C </a:t>
            </a:r>
          </a:p>
          <a:p>
            <a:r>
              <a:rPr lang="en-GB" sz="2400" b="1" i="0" u="none" strike="noStrike" baseline="0" dirty="0">
                <a:solidFill>
                  <a:srgbClr val="00B050"/>
                </a:solidFill>
                <a:latin typeface="Calibri" panose="020F0502020204030204" pitchFamily="34" charset="0"/>
              </a:rPr>
              <a:t>Infants 120/minute 20-25/minute 98.6°F 36.9°C </a:t>
            </a:r>
            <a:endParaRPr lang="en-GB" sz="2400" b="1" dirty="0">
              <a:solidFill>
                <a:srgbClr val="00B050"/>
              </a:solidFill>
            </a:endParaRPr>
          </a:p>
        </p:txBody>
      </p:sp>
    </p:spTree>
    <p:extLst>
      <p:ext uri="{BB962C8B-B14F-4D97-AF65-F5344CB8AC3E}">
        <p14:creationId xmlns:p14="http://schemas.microsoft.com/office/powerpoint/2010/main" val="49694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First aid kit</a:t>
            </a:r>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492172" y="2489200"/>
            <a:ext cx="3089680" cy="353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404664"/>
            <a:ext cx="1352550"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2271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B5BA3C-8A86-46F1-A9FD-80ED344126E1}"/>
              </a:ext>
            </a:extLst>
          </p:cNvPr>
          <p:cNvSpPr txBox="1"/>
          <p:nvPr/>
        </p:nvSpPr>
        <p:spPr>
          <a:xfrm>
            <a:off x="1210963" y="1819351"/>
            <a:ext cx="6771502" cy="4832092"/>
          </a:xfrm>
          <a:prstGeom prst="rect">
            <a:avLst/>
          </a:prstGeom>
          <a:noFill/>
        </p:spPr>
        <p:txBody>
          <a:bodyPr wrap="square">
            <a:spAutoFit/>
          </a:bodyPr>
          <a:lstStyle/>
          <a:p>
            <a:r>
              <a:rPr lang="en-GB" sz="2800" b="1" i="0" u="none" strike="noStrike" baseline="0" dirty="0">
                <a:solidFill>
                  <a:srgbClr val="000000"/>
                </a:solidFill>
                <a:latin typeface="Calibri" panose="020F0502020204030204" pitchFamily="34" charset="0"/>
              </a:rPr>
              <a:t>First Aid Kit Contents:- </a:t>
            </a:r>
            <a:endParaRPr lang="en-GB" sz="2800" b="0" i="0" u="none" strike="noStrike" baseline="0" dirty="0">
              <a:solidFill>
                <a:srgbClr val="000000"/>
              </a:solidFill>
              <a:latin typeface="Calibri" panose="020F0502020204030204" pitchFamily="34" charset="0"/>
            </a:endParaRPr>
          </a:p>
          <a:p>
            <a:r>
              <a:rPr lang="en-GB" sz="2800" b="1" i="0" u="none" strike="noStrike" baseline="0" dirty="0">
                <a:solidFill>
                  <a:srgbClr val="FF0000"/>
                </a:solidFill>
                <a:latin typeface="Calibri" panose="020F0502020204030204" pitchFamily="34" charset="0"/>
              </a:rPr>
              <a:t>• Wound dressings – eye pads, bandages </a:t>
            </a:r>
          </a:p>
          <a:p>
            <a:r>
              <a:rPr lang="en-GB" sz="2800" b="1" i="0" u="none" strike="noStrike" baseline="0" dirty="0">
                <a:solidFill>
                  <a:srgbClr val="FF0000"/>
                </a:solidFill>
                <a:latin typeface="Calibri" panose="020F0502020204030204" pitchFamily="34" charset="0"/>
              </a:rPr>
              <a:t>• Gauze, </a:t>
            </a:r>
          </a:p>
          <a:p>
            <a:r>
              <a:rPr lang="en-GB" sz="2800" b="1" i="0" u="none" strike="noStrike" baseline="0" dirty="0">
                <a:solidFill>
                  <a:srgbClr val="FF0000"/>
                </a:solidFill>
                <a:latin typeface="Calibri" panose="020F0502020204030204" pitchFamily="34" charset="0"/>
              </a:rPr>
              <a:t>• Tweezers </a:t>
            </a:r>
          </a:p>
          <a:p>
            <a:r>
              <a:rPr lang="en-GB" sz="2800" b="1" i="0" u="none" strike="noStrike" baseline="0" dirty="0">
                <a:solidFill>
                  <a:srgbClr val="FF0000"/>
                </a:solidFill>
                <a:latin typeface="Calibri" panose="020F0502020204030204" pitchFamily="34" charset="0"/>
              </a:rPr>
              <a:t>• Scissors </a:t>
            </a:r>
          </a:p>
          <a:p>
            <a:r>
              <a:rPr lang="en-GB" sz="2800" b="1" i="0" u="none" strike="noStrike" baseline="0" dirty="0">
                <a:solidFill>
                  <a:srgbClr val="FF0000"/>
                </a:solidFill>
                <a:latin typeface="Calibri" panose="020F0502020204030204" pitchFamily="34" charset="0"/>
              </a:rPr>
              <a:t>• Sterile water for eyes, tap water for other wounds </a:t>
            </a:r>
          </a:p>
          <a:p>
            <a:r>
              <a:rPr lang="en-GB" sz="2800" b="1" i="0" u="none" strike="noStrike" baseline="0" dirty="0">
                <a:solidFill>
                  <a:srgbClr val="FF0000"/>
                </a:solidFill>
                <a:latin typeface="Calibri" panose="020F0502020204030204" pitchFamily="34" charset="0"/>
              </a:rPr>
              <a:t>• Plasters- gel (splinter), blue (for catering, Clear </a:t>
            </a:r>
          </a:p>
          <a:p>
            <a:r>
              <a:rPr lang="en-GB" sz="2800" b="1" i="0" u="none" strike="noStrike" baseline="0" dirty="0">
                <a:solidFill>
                  <a:srgbClr val="FF0000"/>
                </a:solidFill>
                <a:latin typeface="Calibri" panose="020F0502020204030204" pitchFamily="34" charset="0"/>
              </a:rPr>
              <a:t>• Disposable gloves ( latex free) </a:t>
            </a:r>
          </a:p>
          <a:p>
            <a:r>
              <a:rPr lang="en-GB" sz="2800" b="1" i="0" u="none" strike="noStrike" baseline="0" dirty="0">
                <a:solidFill>
                  <a:srgbClr val="FF0000"/>
                </a:solidFill>
                <a:latin typeface="Calibri" panose="020F0502020204030204" pitchFamily="34" charset="0"/>
              </a:rPr>
              <a:t>• Vomit bags </a:t>
            </a:r>
          </a:p>
        </p:txBody>
      </p:sp>
    </p:spTree>
    <p:extLst>
      <p:ext uri="{BB962C8B-B14F-4D97-AF65-F5344CB8AC3E}">
        <p14:creationId xmlns:p14="http://schemas.microsoft.com/office/powerpoint/2010/main" val="1549886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32656"/>
            <a:ext cx="7772400" cy="936103"/>
          </a:xfrm>
        </p:spPr>
        <p:txBody>
          <a:bodyPr>
            <a:normAutofit fontScale="90000"/>
          </a:bodyPr>
          <a:lstStyle/>
          <a:p>
            <a:br>
              <a:rPr lang="en-GB" sz="6000" dirty="0"/>
            </a:br>
            <a:r>
              <a:rPr lang="en-GB" sz="6000" dirty="0"/>
              <a:t>First </a:t>
            </a:r>
            <a:r>
              <a:rPr lang="en-GB" sz="6000"/>
              <a:t>aid –companion </a:t>
            </a:r>
            <a:br>
              <a:rPr lang="en-GB" dirty="0"/>
            </a:br>
            <a:endParaRPr lang="en-GB" dirty="0"/>
          </a:p>
        </p:txBody>
      </p:sp>
      <p:sp>
        <p:nvSpPr>
          <p:cNvPr id="3" name="Subtitle 2"/>
          <p:cNvSpPr>
            <a:spLocks noGrp="1"/>
          </p:cNvSpPr>
          <p:nvPr>
            <p:ph type="subTitle" idx="1"/>
          </p:nvPr>
        </p:nvSpPr>
        <p:spPr>
          <a:xfrm>
            <a:off x="1371600" y="1052736"/>
            <a:ext cx="6400800" cy="4586064"/>
          </a:xfrm>
        </p:spPr>
        <p:txBody>
          <a:bodyPr>
            <a:normAutofit lnSpcReduction="10000"/>
          </a:bodyPr>
          <a:lstStyle/>
          <a:p>
            <a:endParaRPr lang="en-GB" b="1" u="sng" dirty="0">
              <a:solidFill>
                <a:schemeClr val="tx1"/>
              </a:solidFill>
            </a:endParaRPr>
          </a:p>
          <a:p>
            <a:r>
              <a:rPr lang="en-GB" b="1" u="sng" dirty="0">
                <a:solidFill>
                  <a:schemeClr val="tx1"/>
                </a:solidFill>
              </a:rPr>
              <a:t>Aim of emergency first aid </a:t>
            </a:r>
          </a:p>
          <a:p>
            <a:endParaRPr lang="en-GB" dirty="0"/>
          </a:p>
          <a:p>
            <a:pPr marL="457200" indent="-457200" algn="just">
              <a:buFont typeface="Arial" panose="020B0604020202020204" pitchFamily="34" charset="0"/>
              <a:buChar char="•"/>
            </a:pPr>
            <a:r>
              <a:rPr lang="en-GB" b="1" dirty="0">
                <a:solidFill>
                  <a:schemeClr val="tx1"/>
                </a:solidFill>
              </a:rPr>
              <a:t>Preserve life</a:t>
            </a:r>
          </a:p>
          <a:p>
            <a:pPr algn="just"/>
            <a:r>
              <a:rPr lang="en-GB" dirty="0">
                <a:solidFill>
                  <a:schemeClr val="tx1"/>
                </a:solidFill>
              </a:rPr>
              <a:t>this includes your </a:t>
            </a:r>
            <a:r>
              <a:rPr lang="en-GB" b="1" dirty="0">
                <a:solidFill>
                  <a:schemeClr val="tx1"/>
                </a:solidFill>
              </a:rPr>
              <a:t>own life!</a:t>
            </a:r>
            <a:r>
              <a:rPr lang="en-GB" dirty="0">
                <a:solidFill>
                  <a:schemeClr val="tx1"/>
                </a:solidFill>
              </a:rPr>
              <a:t> You should never put yourself or others in danger.</a:t>
            </a:r>
          </a:p>
          <a:p>
            <a:pPr marL="457200" indent="-457200" algn="just">
              <a:buFont typeface="Arial" panose="020B0604020202020204" pitchFamily="34" charset="0"/>
              <a:buChar char="•"/>
            </a:pPr>
            <a:r>
              <a:rPr lang="en-GB" b="1" dirty="0">
                <a:solidFill>
                  <a:schemeClr val="tx1"/>
                </a:solidFill>
              </a:rPr>
              <a:t>Prevent deterioration</a:t>
            </a:r>
          </a:p>
          <a:p>
            <a:pPr algn="just"/>
            <a:r>
              <a:rPr lang="en-GB" dirty="0">
                <a:solidFill>
                  <a:schemeClr val="tx1"/>
                </a:solidFill>
              </a:rPr>
              <a:t>this aim includes </a:t>
            </a:r>
            <a:r>
              <a:rPr lang="en-GB" b="1" dirty="0">
                <a:solidFill>
                  <a:schemeClr val="tx1"/>
                </a:solidFill>
              </a:rPr>
              <a:t>preventing further injuries</a:t>
            </a:r>
            <a:r>
              <a:rPr lang="en-GB" dirty="0">
                <a:solidFill>
                  <a:schemeClr val="tx1"/>
                </a:solidFill>
              </a:rPr>
              <a:t>. You should attempt to make the area as safe as possible and removing any dangers</a:t>
            </a:r>
          </a:p>
          <a:p>
            <a:pPr marL="457200" indent="-457200" algn="just" fontAlgn="base">
              <a:buFont typeface="Arial" panose="020B0604020202020204" pitchFamily="34" charset="0"/>
              <a:buChar char="•"/>
            </a:pPr>
            <a:r>
              <a:rPr lang="en-GB" b="1" dirty="0">
                <a:solidFill>
                  <a:schemeClr val="tx1"/>
                </a:solidFill>
              </a:rPr>
              <a:t>Promote recovery</a:t>
            </a:r>
            <a:endParaRPr lang="en-GB" dirty="0">
              <a:solidFill>
                <a:schemeClr val="tx1"/>
              </a:solidFill>
            </a:endParaRPr>
          </a:p>
          <a:p>
            <a:pPr algn="just" fontAlgn="base"/>
            <a:r>
              <a:rPr lang="en-GB" dirty="0">
                <a:solidFill>
                  <a:schemeClr val="tx1"/>
                </a:solidFill>
              </a:rPr>
              <a:t>Finally, you can promote recovery by arranging prompt emergency medical help</a:t>
            </a:r>
          </a:p>
          <a:p>
            <a:pPr algn="just"/>
            <a:endParaRPr lang="en-GB"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4941168"/>
            <a:ext cx="2857500"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0248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4D8BD3-1542-472C-8913-9FCB6335165D}"/>
              </a:ext>
            </a:extLst>
          </p:cNvPr>
          <p:cNvSpPr txBox="1"/>
          <p:nvPr/>
        </p:nvSpPr>
        <p:spPr>
          <a:xfrm>
            <a:off x="840259" y="1819351"/>
            <a:ext cx="7611763" cy="4832092"/>
          </a:xfrm>
          <a:prstGeom prst="rect">
            <a:avLst/>
          </a:prstGeom>
          <a:noFill/>
        </p:spPr>
        <p:txBody>
          <a:bodyPr wrap="square">
            <a:spAutoFit/>
          </a:bodyPr>
          <a:lstStyle/>
          <a:p>
            <a:pPr algn="l"/>
            <a:endParaRPr lang="en-GB" sz="2800" b="0" i="0" u="none" strike="noStrike" baseline="0" dirty="0">
              <a:solidFill>
                <a:srgbClr val="C00000"/>
              </a:solidFill>
              <a:latin typeface="Aharoni" panose="02010803020104030203" pitchFamily="2" charset="-79"/>
              <a:cs typeface="Aharoni" panose="02010803020104030203" pitchFamily="2" charset="-79"/>
            </a:endParaRPr>
          </a:p>
          <a:p>
            <a:r>
              <a:rPr lang="en-GB" sz="2800" b="0" i="0" u="none" strike="noStrike" baseline="0" dirty="0">
                <a:solidFill>
                  <a:srgbClr val="C00000"/>
                </a:solidFill>
                <a:latin typeface="Aharoni" panose="02010803020104030203" pitchFamily="2" charset="-79"/>
                <a:cs typeface="Aharoni" panose="02010803020104030203" pitchFamily="2" charset="-79"/>
              </a:rPr>
              <a:t>BRAT diet for diarrhoea (banana, rice, apple, toast) </a:t>
            </a:r>
          </a:p>
          <a:p>
            <a:r>
              <a:rPr lang="en-GB" sz="2800" b="0" i="0" u="none" strike="noStrike" baseline="0" dirty="0">
                <a:solidFill>
                  <a:srgbClr val="C00000"/>
                </a:solidFill>
                <a:latin typeface="Aharoni" panose="02010803020104030203" pitchFamily="2" charset="-79"/>
                <a:cs typeface="Aharoni" panose="02010803020104030203" pitchFamily="2" charset="-79"/>
              </a:rPr>
              <a:t>• Face shield ( for a love one) </a:t>
            </a:r>
          </a:p>
          <a:p>
            <a:r>
              <a:rPr lang="en-GB" sz="2800" b="0" i="0" u="none" strike="noStrike" baseline="0" dirty="0">
                <a:solidFill>
                  <a:srgbClr val="C00000"/>
                </a:solidFill>
                <a:latin typeface="Aharoni" panose="02010803020104030203" pitchFamily="2" charset="-79"/>
                <a:cs typeface="Aharoni" panose="02010803020104030203" pitchFamily="2" charset="-79"/>
              </a:rPr>
              <a:t>• Tissues </a:t>
            </a:r>
          </a:p>
          <a:p>
            <a:r>
              <a:rPr lang="en-GB" sz="2800" b="0" i="0" u="none" strike="noStrike" baseline="0" dirty="0">
                <a:solidFill>
                  <a:srgbClr val="C00000"/>
                </a:solidFill>
                <a:latin typeface="Aharoni" panose="02010803020104030203" pitchFamily="2" charset="-79"/>
                <a:cs typeface="Aharoni" panose="02010803020104030203" pitchFamily="2" charset="-79"/>
              </a:rPr>
              <a:t>• Wipes </a:t>
            </a:r>
          </a:p>
          <a:p>
            <a:r>
              <a:rPr lang="en-GB" sz="2800" b="0" i="0" u="none" strike="noStrike" baseline="0" dirty="0">
                <a:solidFill>
                  <a:srgbClr val="C00000"/>
                </a:solidFill>
                <a:latin typeface="Aharoni" panose="02010803020104030203" pitchFamily="2" charset="-79"/>
                <a:cs typeface="Aharoni" panose="02010803020104030203" pitchFamily="2" charset="-79"/>
              </a:rPr>
              <a:t>• Adhesive tape </a:t>
            </a:r>
          </a:p>
          <a:p>
            <a:r>
              <a:rPr lang="en-GB" sz="2800" b="0" i="0" u="none" strike="noStrike" baseline="0" dirty="0">
                <a:solidFill>
                  <a:srgbClr val="C00000"/>
                </a:solidFill>
                <a:latin typeface="Aharoni" panose="02010803020104030203" pitchFamily="2" charset="-79"/>
                <a:cs typeface="Aharoni" panose="02010803020104030203" pitchFamily="2" charset="-79"/>
              </a:rPr>
              <a:t>• Safety pins </a:t>
            </a:r>
          </a:p>
          <a:p>
            <a:r>
              <a:rPr lang="en-GB" sz="2800" b="0" i="0" u="none" strike="noStrike" baseline="0" dirty="0">
                <a:solidFill>
                  <a:srgbClr val="C00000"/>
                </a:solidFill>
                <a:latin typeface="Aharoni" panose="02010803020104030203" pitchFamily="2" charset="-79"/>
                <a:cs typeface="Aharoni" panose="02010803020104030203" pitchFamily="2" charset="-79"/>
              </a:rPr>
              <a:t>• Aluminium blanket ?Why </a:t>
            </a:r>
          </a:p>
          <a:p>
            <a:r>
              <a:rPr lang="en-GB" sz="2800" b="0" i="0" u="none" strike="noStrike" baseline="0" dirty="0">
                <a:solidFill>
                  <a:srgbClr val="C00000"/>
                </a:solidFill>
                <a:latin typeface="Aharoni" panose="02010803020104030203" pitchFamily="2" charset="-79"/>
                <a:cs typeface="Aharoni" panose="02010803020104030203" pitchFamily="2" charset="-79"/>
              </a:rPr>
              <a:t>• Eye wash </a:t>
            </a:r>
          </a:p>
          <a:p>
            <a:r>
              <a:rPr lang="en-GB" sz="2800" b="0" i="0" u="none" strike="noStrike" baseline="0" dirty="0">
                <a:solidFill>
                  <a:srgbClr val="C00000"/>
                </a:solidFill>
                <a:latin typeface="Aharoni" panose="02010803020104030203" pitchFamily="2" charset="-79"/>
                <a:cs typeface="Aharoni" panose="02010803020104030203" pitchFamily="2" charset="-79"/>
              </a:rPr>
              <a:t>• Glucose (optional) </a:t>
            </a:r>
          </a:p>
        </p:txBody>
      </p:sp>
    </p:spTree>
    <p:extLst>
      <p:ext uri="{BB962C8B-B14F-4D97-AF65-F5344CB8AC3E}">
        <p14:creationId xmlns:p14="http://schemas.microsoft.com/office/powerpoint/2010/main" val="2817599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Skills of the first aider </a:t>
            </a:r>
          </a:p>
        </p:txBody>
      </p:sp>
      <p:sp>
        <p:nvSpPr>
          <p:cNvPr id="3" name="Content Placeholder 2"/>
          <p:cNvSpPr>
            <a:spLocks noGrp="1"/>
          </p:cNvSpPr>
          <p:nvPr>
            <p:ph idx="1"/>
          </p:nvPr>
        </p:nvSpPr>
        <p:spPr/>
        <p:txBody>
          <a:bodyPr>
            <a:normAutofit/>
          </a:bodyPr>
          <a:lstStyle/>
          <a:p>
            <a:pPr fontAlgn="base"/>
            <a:r>
              <a:rPr lang="en-GB" dirty="0"/>
              <a:t>Communication skills / interpersonal ability</a:t>
            </a:r>
          </a:p>
          <a:p>
            <a:pPr fontAlgn="base"/>
            <a:r>
              <a:rPr lang="en-GB" dirty="0"/>
              <a:t>Confidence</a:t>
            </a:r>
          </a:p>
          <a:p>
            <a:pPr fontAlgn="base"/>
            <a:r>
              <a:rPr lang="en-GB" dirty="0"/>
              <a:t>Ability to work under pressure</a:t>
            </a:r>
          </a:p>
          <a:p>
            <a:pPr fontAlgn="base"/>
            <a:r>
              <a:rPr lang="en-GB" dirty="0"/>
              <a:t>Attention to detail</a:t>
            </a:r>
          </a:p>
          <a:p>
            <a:pPr fontAlgn="base"/>
            <a:r>
              <a:rPr lang="en-GB" dirty="0"/>
              <a:t>Teamwork &amp; Leadership</a:t>
            </a:r>
          </a:p>
          <a:p>
            <a:endParaRPr lang="en-GB" dirty="0"/>
          </a:p>
        </p:txBody>
      </p:sp>
    </p:spTree>
    <p:extLst>
      <p:ext uri="{BB962C8B-B14F-4D97-AF65-F5344CB8AC3E}">
        <p14:creationId xmlns:p14="http://schemas.microsoft.com/office/powerpoint/2010/main" val="3929530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WOUND</a:t>
            </a:r>
          </a:p>
        </p:txBody>
      </p:sp>
      <p:sp>
        <p:nvSpPr>
          <p:cNvPr id="3" name="Content Placeholder 2"/>
          <p:cNvSpPr>
            <a:spLocks noGrp="1"/>
          </p:cNvSpPr>
          <p:nvPr>
            <p:ph idx="1"/>
          </p:nvPr>
        </p:nvSpPr>
        <p:spPr/>
        <p:txBody>
          <a:bodyPr/>
          <a:lstStyle/>
          <a:p>
            <a:r>
              <a:rPr lang="en-GB" dirty="0"/>
              <a:t>An injury to living tissue caused by a cut, blow, or other impact, typically one in which the skin is cut or broken.</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0116" y="4005064"/>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3213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0A9494-28AB-41CB-BDF9-A1E21F6554E1}"/>
              </a:ext>
            </a:extLst>
          </p:cNvPr>
          <p:cNvSpPr txBox="1"/>
          <p:nvPr/>
        </p:nvSpPr>
        <p:spPr>
          <a:xfrm>
            <a:off x="1275347" y="2413338"/>
            <a:ext cx="7122695" cy="3108543"/>
          </a:xfrm>
          <a:prstGeom prst="rect">
            <a:avLst/>
          </a:prstGeom>
          <a:noFill/>
        </p:spPr>
        <p:txBody>
          <a:bodyPr wrap="square">
            <a:spAutoFit/>
          </a:bodyPr>
          <a:lstStyle/>
          <a:p>
            <a:r>
              <a:rPr lang="en-GB" sz="2800" b="1" i="0" u="none" strike="noStrike" baseline="0" dirty="0">
                <a:solidFill>
                  <a:srgbClr val="00B050"/>
                </a:solidFill>
                <a:latin typeface="Calibri" panose="020F0502020204030204" pitchFamily="34" charset="0"/>
              </a:rPr>
              <a:t>A wound is a break in the skin allowing entry of germs or damage to deeper tissues. </a:t>
            </a:r>
          </a:p>
          <a:p>
            <a:r>
              <a:rPr lang="en-GB" sz="2800" b="1" i="0" u="none" strike="noStrike" baseline="0" dirty="0">
                <a:solidFill>
                  <a:srgbClr val="00B050"/>
                </a:solidFill>
                <a:latin typeface="Calibri" panose="020F0502020204030204" pitchFamily="34" charset="0"/>
              </a:rPr>
              <a:t>Cuts of any kind are best treated by:- </a:t>
            </a:r>
          </a:p>
          <a:p>
            <a:r>
              <a:rPr lang="en-GB" sz="2800" b="1" i="0" u="none" strike="noStrike" baseline="0" dirty="0">
                <a:solidFill>
                  <a:srgbClr val="00B050"/>
                </a:solidFill>
                <a:latin typeface="Calibri" panose="020F0502020204030204" pitchFamily="34" charset="0"/>
              </a:rPr>
              <a:t>• Cleaning the surrounding area and the application of a mild antiseptic. </a:t>
            </a:r>
          </a:p>
          <a:p>
            <a:r>
              <a:rPr lang="en-GB" sz="2800" b="1" i="0" u="none" strike="noStrike" baseline="0" dirty="0">
                <a:solidFill>
                  <a:srgbClr val="00B050"/>
                </a:solidFill>
                <a:latin typeface="Calibri" panose="020F0502020204030204" pitchFamily="34" charset="0"/>
              </a:rPr>
              <a:t>• Covering the wound with a suitable sterile dressing if available. </a:t>
            </a:r>
            <a:endParaRPr lang="en-GB" sz="2800" b="1" dirty="0">
              <a:solidFill>
                <a:srgbClr val="00B050"/>
              </a:solidFill>
            </a:endParaRPr>
          </a:p>
        </p:txBody>
      </p:sp>
    </p:spTree>
    <p:extLst>
      <p:ext uri="{BB962C8B-B14F-4D97-AF65-F5344CB8AC3E}">
        <p14:creationId xmlns:p14="http://schemas.microsoft.com/office/powerpoint/2010/main" val="2450243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53FC7F-06B7-47C9-9ED2-603372040CBC}"/>
              </a:ext>
            </a:extLst>
          </p:cNvPr>
          <p:cNvSpPr txBox="1"/>
          <p:nvPr/>
        </p:nvSpPr>
        <p:spPr>
          <a:xfrm>
            <a:off x="505326" y="2136339"/>
            <a:ext cx="7892716" cy="4524315"/>
          </a:xfrm>
          <a:prstGeom prst="rect">
            <a:avLst/>
          </a:prstGeom>
          <a:noFill/>
        </p:spPr>
        <p:txBody>
          <a:bodyPr wrap="square">
            <a:spAutoFit/>
          </a:bodyPr>
          <a:lstStyle/>
          <a:p>
            <a:r>
              <a:rPr lang="en-GB" sz="3200" b="1" i="0" u="none" strike="noStrike" baseline="0" dirty="0">
                <a:solidFill>
                  <a:srgbClr val="C00000"/>
                </a:solidFill>
                <a:latin typeface="Calibri" panose="020F0502020204030204" pitchFamily="34" charset="0"/>
              </a:rPr>
              <a:t>• If there are embedded objects, do not remove. Apply a ring pad or build up dressing to the area. </a:t>
            </a:r>
          </a:p>
          <a:p>
            <a:r>
              <a:rPr lang="en-GB" sz="3200" b="1" i="0" u="none" strike="noStrike" baseline="0" dirty="0">
                <a:solidFill>
                  <a:srgbClr val="C00000"/>
                </a:solidFill>
                <a:latin typeface="Calibri" panose="020F0502020204030204" pitchFamily="34" charset="0"/>
              </a:rPr>
              <a:t>• Use gauze dressings direct on a wound, never cotton or wool </a:t>
            </a:r>
          </a:p>
          <a:p>
            <a:r>
              <a:rPr lang="en-GB" sz="3200" b="1" i="0" u="none" strike="noStrike" baseline="0" dirty="0">
                <a:solidFill>
                  <a:srgbClr val="C00000"/>
                </a:solidFill>
                <a:latin typeface="Calibri" panose="020F0502020204030204" pitchFamily="34" charset="0"/>
              </a:rPr>
              <a:t>• If stitches (sutures) appear necessary, they should be done as soon as possible. Medical advice regarding tetanus injections should be sought. </a:t>
            </a:r>
            <a:endParaRPr lang="en-GB" sz="3200" b="1" dirty="0">
              <a:solidFill>
                <a:srgbClr val="C00000"/>
              </a:solidFill>
            </a:endParaRPr>
          </a:p>
        </p:txBody>
      </p:sp>
    </p:spTree>
    <p:extLst>
      <p:ext uri="{BB962C8B-B14F-4D97-AF65-F5344CB8AC3E}">
        <p14:creationId xmlns:p14="http://schemas.microsoft.com/office/powerpoint/2010/main" val="2184223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BRUISE</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76256" y="404664"/>
            <a:ext cx="167640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899592" y="2690336"/>
            <a:ext cx="5958408" cy="2677656"/>
          </a:xfrm>
          <a:prstGeom prst="rect">
            <a:avLst/>
          </a:prstGeom>
        </p:spPr>
        <p:txBody>
          <a:bodyPr wrap="square">
            <a:spAutoFit/>
          </a:bodyPr>
          <a:lstStyle/>
          <a:p>
            <a:pPr algn="just"/>
            <a:r>
              <a:rPr lang="en-GB" sz="2800" dirty="0"/>
              <a:t>A bruise, also known as a contusion, is a type of hematoma of tissue in which capillaries are damaged by trauma, causing a localized internal bleeding that </a:t>
            </a:r>
            <a:r>
              <a:rPr lang="en-GB" sz="2800" dirty="0" err="1"/>
              <a:t>extravasate</a:t>
            </a:r>
            <a:r>
              <a:rPr lang="en-GB" sz="2800" dirty="0"/>
              <a:t> into the surrounding interstitial tissues. </a:t>
            </a:r>
          </a:p>
        </p:txBody>
      </p:sp>
    </p:spTree>
    <p:extLst>
      <p:ext uri="{BB962C8B-B14F-4D97-AF65-F5344CB8AC3E}">
        <p14:creationId xmlns:p14="http://schemas.microsoft.com/office/powerpoint/2010/main" val="146570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548AEA-1370-49A6-93E3-53A56D25764D}"/>
              </a:ext>
            </a:extLst>
          </p:cNvPr>
          <p:cNvSpPr txBox="1"/>
          <p:nvPr/>
        </p:nvSpPr>
        <p:spPr>
          <a:xfrm>
            <a:off x="553453" y="2551837"/>
            <a:ext cx="7796463" cy="3539430"/>
          </a:xfrm>
          <a:prstGeom prst="rect">
            <a:avLst/>
          </a:prstGeom>
          <a:noFill/>
        </p:spPr>
        <p:txBody>
          <a:bodyPr wrap="square">
            <a:spAutoFit/>
          </a:bodyPr>
          <a:lstStyle/>
          <a:p>
            <a:r>
              <a:rPr lang="en-GB" sz="3200" b="1" i="0" u="none" strike="noStrike" baseline="0" dirty="0">
                <a:solidFill>
                  <a:srgbClr val="000000"/>
                </a:solidFill>
                <a:latin typeface="Calibri" panose="020F0502020204030204" pitchFamily="34" charset="0"/>
              </a:rPr>
              <a:t>The best treatment is elevation, application of an evaporating dressing and the application of a firm bandage. To reduce </a:t>
            </a:r>
            <a:r>
              <a:rPr lang="en-GB" sz="3200" b="1" i="0" u="none" strike="noStrike" baseline="0" dirty="0">
                <a:solidFill>
                  <a:srgbClr val="FF0000"/>
                </a:solidFill>
                <a:latin typeface="Calibri" panose="020F0502020204030204" pitchFamily="34" charset="0"/>
              </a:rPr>
              <a:t>swelling, evaporating dressing should be applied for twenty minutes. Ice packs, gel packs, and water may also be used if correctly applied. </a:t>
            </a:r>
            <a:endParaRPr lang="en-GB" sz="3200" b="1" dirty="0">
              <a:solidFill>
                <a:srgbClr val="FF0000"/>
              </a:solidFill>
            </a:endParaRPr>
          </a:p>
        </p:txBody>
      </p:sp>
    </p:spTree>
    <p:extLst>
      <p:ext uri="{BB962C8B-B14F-4D97-AF65-F5344CB8AC3E}">
        <p14:creationId xmlns:p14="http://schemas.microsoft.com/office/powerpoint/2010/main" val="19311341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BLEEDING</a:t>
            </a:r>
          </a:p>
        </p:txBody>
      </p:sp>
      <p:sp>
        <p:nvSpPr>
          <p:cNvPr id="3" name="Content Placeholder 2"/>
          <p:cNvSpPr>
            <a:spLocks noGrp="1"/>
          </p:cNvSpPr>
          <p:nvPr>
            <p:ph idx="1"/>
          </p:nvPr>
        </p:nvSpPr>
        <p:spPr/>
        <p:txBody>
          <a:bodyPr/>
          <a:lstStyle/>
          <a:p>
            <a:r>
              <a:rPr lang="en-GB" dirty="0"/>
              <a:t>Bleeding is the loss of blood from the circulatory system. Causes can range from small cuts and abrasions to deep cuts and amputations</a:t>
            </a:r>
          </a:p>
        </p:txBody>
      </p:sp>
    </p:spTree>
    <p:extLst>
      <p:ext uri="{BB962C8B-B14F-4D97-AF65-F5344CB8AC3E}">
        <p14:creationId xmlns:p14="http://schemas.microsoft.com/office/powerpoint/2010/main" val="23791708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A78CBA-B929-408A-BAB5-CB00C715014C}"/>
              </a:ext>
            </a:extLst>
          </p:cNvPr>
          <p:cNvSpPr txBox="1"/>
          <p:nvPr/>
        </p:nvSpPr>
        <p:spPr>
          <a:xfrm>
            <a:off x="2286000" y="3240586"/>
            <a:ext cx="4572000" cy="369332"/>
          </a:xfrm>
          <a:prstGeom prst="rect">
            <a:avLst/>
          </a:prstGeom>
          <a:noFill/>
        </p:spPr>
        <p:txBody>
          <a:bodyPr wrap="square">
            <a:spAutoFit/>
          </a:bodyPr>
          <a:lstStyle/>
          <a:p>
            <a:r>
              <a:rPr lang="en-GB" dirty="0">
                <a:hlinkClick r:id="rId2"/>
              </a:rPr>
              <a:t>https://youtu.be/N-JLGcktoZs</a:t>
            </a:r>
            <a:r>
              <a:rPr lang="en-GB" dirty="0"/>
              <a:t> </a:t>
            </a:r>
          </a:p>
        </p:txBody>
      </p:sp>
    </p:spTree>
    <p:extLst>
      <p:ext uri="{BB962C8B-B14F-4D97-AF65-F5344CB8AC3E}">
        <p14:creationId xmlns:p14="http://schemas.microsoft.com/office/powerpoint/2010/main" val="6645473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7886E7-204A-42CF-8B18-688BCA101CAF}"/>
              </a:ext>
            </a:extLst>
          </p:cNvPr>
          <p:cNvSpPr txBox="1"/>
          <p:nvPr/>
        </p:nvSpPr>
        <p:spPr>
          <a:xfrm>
            <a:off x="240632" y="2536448"/>
            <a:ext cx="8398042" cy="2862322"/>
          </a:xfrm>
          <a:prstGeom prst="rect">
            <a:avLst/>
          </a:prstGeom>
          <a:noFill/>
        </p:spPr>
        <p:txBody>
          <a:bodyPr wrap="square">
            <a:spAutoFit/>
          </a:bodyPr>
          <a:lstStyle/>
          <a:p>
            <a:pPr algn="l"/>
            <a:endParaRPr lang="en-GB" sz="2000" b="0" i="0" u="none" strike="noStrike" baseline="0" dirty="0">
              <a:solidFill>
                <a:srgbClr val="000000"/>
              </a:solidFill>
              <a:latin typeface="Calibri" panose="020F0502020204030204" pitchFamily="34" charset="0"/>
            </a:endParaRPr>
          </a:p>
          <a:p>
            <a:r>
              <a:rPr lang="en-GB" sz="3200" b="0" i="0" u="none" strike="noStrike" baseline="0" dirty="0">
                <a:solidFill>
                  <a:srgbClr val="7030A0"/>
                </a:solidFill>
                <a:latin typeface="Berlin Sans FB Demi" panose="020E0802020502020306" pitchFamily="34" charset="0"/>
              </a:rPr>
              <a:t>Act quickly as blood loss aggravates shock. Stop the bleeding using direct pressure on the wound where appropriate. Bandage using pad, ring pad, or build up dressing, and elevate the affected part. </a:t>
            </a:r>
          </a:p>
        </p:txBody>
      </p:sp>
    </p:spTree>
    <p:extLst>
      <p:ext uri="{BB962C8B-B14F-4D97-AF65-F5344CB8AC3E}">
        <p14:creationId xmlns:p14="http://schemas.microsoft.com/office/powerpoint/2010/main" val="1741262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DANGER </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76256" y="0"/>
            <a:ext cx="177165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83604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22F642-8519-45FA-A2D5-A3982CCA149F}"/>
              </a:ext>
            </a:extLst>
          </p:cNvPr>
          <p:cNvSpPr txBox="1"/>
          <p:nvPr/>
        </p:nvSpPr>
        <p:spPr>
          <a:xfrm>
            <a:off x="914400" y="2044006"/>
            <a:ext cx="7531768" cy="2677656"/>
          </a:xfrm>
          <a:prstGeom prst="rect">
            <a:avLst/>
          </a:prstGeom>
          <a:noFill/>
        </p:spPr>
        <p:txBody>
          <a:bodyPr wrap="square">
            <a:spAutoFit/>
          </a:bodyPr>
          <a:lstStyle/>
          <a:p>
            <a:r>
              <a:rPr lang="en-GB" sz="2400" b="1" i="0" u="none" strike="noStrike" baseline="0" dirty="0">
                <a:solidFill>
                  <a:srgbClr val="00B0F0"/>
                </a:solidFill>
                <a:latin typeface="Calibri" panose="020F0502020204030204" pitchFamily="34" charset="0"/>
              </a:rPr>
              <a:t>TREATMENT FOR SHOCK (Circulatory Collapse) </a:t>
            </a:r>
          </a:p>
          <a:p>
            <a:r>
              <a:rPr lang="en-GB" sz="2400" b="1" i="0" u="none" strike="noStrike" baseline="0" dirty="0">
                <a:solidFill>
                  <a:srgbClr val="00B0F0"/>
                </a:solidFill>
                <a:latin typeface="Calibri" panose="020F0502020204030204" pitchFamily="34" charset="0"/>
              </a:rPr>
              <a:t>This term refers to a condition met with in all medical emergencies. It is a state of collapse with a reduction of blood volume circulating to the brain and heart. Shock is caused by loss of body fluid from bleeding, burns, vomiting or diarrhoea, heart attack and poisoning, nervous reaction, and infection-Septic shock. </a:t>
            </a:r>
            <a:endParaRPr lang="en-GB" sz="2400" b="1" dirty="0">
              <a:solidFill>
                <a:srgbClr val="00B0F0"/>
              </a:solidFill>
            </a:endParaRPr>
          </a:p>
        </p:txBody>
      </p:sp>
    </p:spTree>
    <p:extLst>
      <p:ext uri="{BB962C8B-B14F-4D97-AF65-F5344CB8AC3E}">
        <p14:creationId xmlns:p14="http://schemas.microsoft.com/office/powerpoint/2010/main" val="25107803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519EDC-21C5-40B3-8A36-FF2AA5659DC1}"/>
              </a:ext>
            </a:extLst>
          </p:cNvPr>
          <p:cNvSpPr txBox="1"/>
          <p:nvPr/>
        </p:nvSpPr>
        <p:spPr>
          <a:xfrm>
            <a:off x="433137" y="2505671"/>
            <a:ext cx="7459579" cy="3970318"/>
          </a:xfrm>
          <a:prstGeom prst="rect">
            <a:avLst/>
          </a:prstGeom>
          <a:noFill/>
        </p:spPr>
        <p:txBody>
          <a:bodyPr wrap="square">
            <a:spAutoFit/>
          </a:bodyPr>
          <a:lstStyle/>
          <a:p>
            <a:r>
              <a:rPr lang="en-GB" sz="3600" b="0" i="0" u="none" strike="noStrike" baseline="0" dirty="0">
                <a:solidFill>
                  <a:srgbClr val="7030A0"/>
                </a:solidFill>
                <a:latin typeface="Calibri" panose="020F0502020204030204" pitchFamily="34" charset="0"/>
              </a:rPr>
              <a:t>It is recognized by cold/clammy skin, rapid feeble pulse, rapid shallow breathing, and unconsciousness. The patient often feels faint or giddy, nauseated, and maybe thirsty. It is best handled by treating the cause as well with </a:t>
            </a:r>
            <a:r>
              <a:rPr lang="en-GB" sz="3600" b="1" i="0" u="none" strike="noStrike" baseline="0" dirty="0">
                <a:solidFill>
                  <a:srgbClr val="7030A0"/>
                </a:solidFill>
                <a:latin typeface="Calibri" panose="020F0502020204030204" pitchFamily="34" charset="0"/>
              </a:rPr>
              <a:t>R. A. W</a:t>
            </a:r>
            <a:r>
              <a:rPr lang="en-GB" sz="3600" b="0" i="0" u="none" strike="noStrike" baseline="0" dirty="0">
                <a:solidFill>
                  <a:srgbClr val="7030A0"/>
                </a:solidFill>
                <a:latin typeface="Calibri" panose="020F0502020204030204" pitchFamily="34" charset="0"/>
              </a:rPr>
              <a:t>. </a:t>
            </a:r>
            <a:endParaRPr lang="en-GB" sz="3600" dirty="0">
              <a:solidFill>
                <a:srgbClr val="7030A0"/>
              </a:solidFill>
            </a:endParaRPr>
          </a:p>
        </p:txBody>
      </p:sp>
    </p:spTree>
    <p:extLst>
      <p:ext uri="{BB962C8B-B14F-4D97-AF65-F5344CB8AC3E}">
        <p14:creationId xmlns:p14="http://schemas.microsoft.com/office/powerpoint/2010/main" val="19065753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359ED7-19D8-4CC6-8794-4D3F856CCD07}"/>
              </a:ext>
            </a:extLst>
          </p:cNvPr>
          <p:cNvSpPr txBox="1"/>
          <p:nvPr/>
        </p:nvSpPr>
        <p:spPr>
          <a:xfrm>
            <a:off x="770021" y="2813447"/>
            <a:ext cx="7243011" cy="2677656"/>
          </a:xfrm>
          <a:prstGeom prst="rect">
            <a:avLst/>
          </a:prstGeom>
          <a:noFill/>
        </p:spPr>
        <p:txBody>
          <a:bodyPr wrap="square">
            <a:spAutoFit/>
          </a:bodyPr>
          <a:lstStyle/>
          <a:p>
            <a:r>
              <a:rPr lang="en-GB" sz="4000" b="0" i="0" u="none" strike="noStrike" baseline="0" dirty="0">
                <a:solidFill>
                  <a:srgbClr val="FF0000"/>
                </a:solidFill>
                <a:latin typeface="Calibri" panose="020F0502020204030204" pitchFamily="34" charset="0"/>
              </a:rPr>
              <a:t>R</a:t>
            </a:r>
            <a:r>
              <a:rPr lang="en-GB" sz="3200" b="0" i="0" u="none" strike="noStrike" baseline="0" dirty="0">
                <a:solidFill>
                  <a:srgbClr val="000000"/>
                </a:solidFill>
                <a:latin typeface="Calibri" panose="020F0502020204030204" pitchFamily="34" charset="0"/>
              </a:rPr>
              <a:t> Rest Lie the patient down, legs elevated. </a:t>
            </a:r>
          </a:p>
          <a:p>
            <a:r>
              <a:rPr lang="en-GB" sz="3200" b="1" i="0" u="none" strike="noStrike" baseline="0" dirty="0">
                <a:solidFill>
                  <a:srgbClr val="FF0000"/>
                </a:solidFill>
                <a:latin typeface="Calibri" panose="020F0502020204030204" pitchFamily="34" charset="0"/>
              </a:rPr>
              <a:t>A</a:t>
            </a:r>
            <a:r>
              <a:rPr lang="en-GB" sz="3200" b="1" i="0" u="none" strike="noStrike" baseline="0" dirty="0">
                <a:solidFill>
                  <a:srgbClr val="000000"/>
                </a:solidFill>
                <a:latin typeface="Calibri" panose="020F0502020204030204" pitchFamily="34" charset="0"/>
              </a:rPr>
              <a:t> Air Ensure adequate airway. Loosen clothing around the neck, chest and waist. </a:t>
            </a:r>
            <a:endParaRPr lang="en-GB" sz="3200" b="0" i="0" u="none" strike="noStrike" baseline="0" dirty="0">
              <a:solidFill>
                <a:srgbClr val="000000"/>
              </a:solidFill>
              <a:latin typeface="Calibri" panose="020F0502020204030204" pitchFamily="34" charset="0"/>
            </a:endParaRPr>
          </a:p>
          <a:p>
            <a:r>
              <a:rPr lang="en-GB" sz="3200" b="1" i="0" u="none" strike="noStrike" baseline="0" dirty="0">
                <a:solidFill>
                  <a:srgbClr val="FF0000"/>
                </a:solidFill>
                <a:latin typeface="Calibri" panose="020F0502020204030204" pitchFamily="34" charset="0"/>
              </a:rPr>
              <a:t>W</a:t>
            </a:r>
            <a:r>
              <a:rPr lang="en-GB" sz="3200" b="1" i="0" u="none" strike="noStrike" baseline="0" dirty="0">
                <a:solidFill>
                  <a:srgbClr val="000000"/>
                </a:solidFill>
                <a:latin typeface="Calibri" panose="020F0502020204030204" pitchFamily="34" charset="0"/>
              </a:rPr>
              <a:t> </a:t>
            </a:r>
            <a:r>
              <a:rPr lang="en-GB" sz="3200" b="0" i="0" u="none" strike="noStrike" baseline="0" dirty="0">
                <a:solidFill>
                  <a:srgbClr val="000000"/>
                </a:solidFill>
                <a:latin typeface="Calibri" panose="020F0502020204030204" pitchFamily="34" charset="0"/>
              </a:rPr>
              <a:t>Warmth Do not over-heat the body. </a:t>
            </a:r>
            <a:endParaRPr lang="en-GB" sz="3200" dirty="0"/>
          </a:p>
        </p:txBody>
      </p:sp>
    </p:spTree>
    <p:extLst>
      <p:ext uri="{BB962C8B-B14F-4D97-AF65-F5344CB8AC3E}">
        <p14:creationId xmlns:p14="http://schemas.microsoft.com/office/powerpoint/2010/main" val="462166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EXTERNAL BLEEDING </a:t>
            </a:r>
          </a:p>
        </p:txBody>
      </p:sp>
      <p:sp>
        <p:nvSpPr>
          <p:cNvPr id="3" name="Content Placeholder 2"/>
          <p:cNvSpPr>
            <a:spLocks noGrp="1"/>
          </p:cNvSpPr>
          <p:nvPr>
            <p:ph idx="1"/>
          </p:nvPr>
        </p:nvSpPr>
        <p:spPr/>
        <p:txBody>
          <a:bodyPr>
            <a:normAutofit fontScale="55000" lnSpcReduction="20000"/>
          </a:bodyPr>
          <a:lstStyle/>
          <a:p>
            <a:r>
              <a:rPr lang="en-GB" b="1" dirty="0"/>
              <a:t>Severe external bleeding</a:t>
            </a:r>
          </a:p>
          <a:p>
            <a:r>
              <a:rPr lang="en-GB" dirty="0"/>
              <a:t>Even a small injury can result in severe external bleeding, depending on where it is on the body. This can lead to shock. In medical terms, shock means the injured person no longer has enough blood circulating around their body. Shock is a life-threatening medical emergency. </a:t>
            </a:r>
            <a:br>
              <a:rPr lang="en-GB" dirty="0"/>
            </a:br>
            <a:br>
              <a:rPr lang="en-GB" dirty="0"/>
            </a:br>
            <a:r>
              <a:rPr lang="en-GB" dirty="0"/>
              <a:t>First aid management for severe external bleeding includes: Check for danger before approaching the injured person. Put on a pair of gloves, nitrile ones, if available.</a:t>
            </a:r>
          </a:p>
          <a:p>
            <a:r>
              <a:rPr lang="en-GB" dirty="0"/>
              <a:t>If possible, send someone else to call triple zero (000) for an ambulance.</a:t>
            </a:r>
          </a:p>
          <a:p>
            <a:r>
              <a:rPr lang="en-GB" dirty="0"/>
              <a:t>Lie the person down. If a limb is injured, raise the injured area above the level of the person’s heart (if possible).</a:t>
            </a:r>
          </a:p>
          <a:p>
            <a:r>
              <a:rPr lang="en-GB" dirty="0"/>
              <a:t>Get the person to apply direct pressure to the wound with their hand or hands to stem the blood flow. If the person can’t do it, apply direct pressure yourself.</a:t>
            </a:r>
          </a:p>
          <a:p>
            <a:r>
              <a:rPr lang="en-GB" dirty="0"/>
              <a:t>You may need to pull the edges of the wound together before applying a dressing or pad. Secure it firmly with a bandage.</a:t>
            </a:r>
          </a:p>
          <a:p>
            <a:r>
              <a:rPr lang="en-GB" dirty="0"/>
              <a:t>If an object is embedded in the wound, do not remove it. Apply pressure around the object.</a:t>
            </a:r>
          </a:p>
          <a:p>
            <a:r>
              <a:rPr lang="en-GB" dirty="0"/>
              <a:t>Do not apply a tourniquet.</a:t>
            </a:r>
          </a:p>
          <a:p>
            <a:r>
              <a:rPr lang="en-GB" dirty="0"/>
              <a:t>If blood saturates the initial dressing, do not remove it. Add fresh padding over the top and secure with a bandage.</a:t>
            </a:r>
          </a:p>
          <a:p>
            <a:endParaRPr lang="en-GB" dirty="0"/>
          </a:p>
        </p:txBody>
      </p:sp>
    </p:spTree>
    <p:extLst>
      <p:ext uri="{BB962C8B-B14F-4D97-AF65-F5344CB8AC3E}">
        <p14:creationId xmlns:p14="http://schemas.microsoft.com/office/powerpoint/2010/main" val="38611969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INTERNAL BLEEDING </a:t>
            </a:r>
          </a:p>
        </p:txBody>
      </p:sp>
      <p:sp>
        <p:nvSpPr>
          <p:cNvPr id="3" name="Content Placeholder 2"/>
          <p:cNvSpPr>
            <a:spLocks noGrp="1"/>
          </p:cNvSpPr>
          <p:nvPr>
            <p:ph idx="1"/>
          </p:nvPr>
        </p:nvSpPr>
        <p:spPr/>
        <p:txBody>
          <a:bodyPr>
            <a:normAutofit fontScale="70000" lnSpcReduction="20000"/>
          </a:bodyPr>
          <a:lstStyle/>
          <a:p>
            <a:r>
              <a:rPr lang="en-GB" b="1" dirty="0"/>
              <a:t>Internal bleeding – visible</a:t>
            </a:r>
          </a:p>
          <a:p>
            <a:r>
              <a:rPr lang="en-GB" dirty="0"/>
              <a:t>The most common type of visible internal bleed is a bruise, when blood from damaged blood vessels leaks into the surrounding skin. Some types of internal injury can cause visible bleeding from an orifice (body opening). For example: bowel injury – bleeding from the anus</a:t>
            </a:r>
          </a:p>
          <a:p>
            <a:r>
              <a:rPr lang="en-GB" dirty="0"/>
              <a:t>head injury – bleeding from the ears or nose</a:t>
            </a:r>
          </a:p>
          <a:p>
            <a:r>
              <a:rPr lang="en-GB" dirty="0"/>
              <a:t>lung injury – coughing up frothy, bloodied sputum (spit)</a:t>
            </a:r>
          </a:p>
          <a:p>
            <a:r>
              <a:rPr lang="en-GB" dirty="0"/>
              <a:t>urinary tract injury – blood in the urine.</a:t>
            </a:r>
          </a:p>
          <a:p>
            <a:r>
              <a:rPr lang="en-GB" b="1" dirty="0"/>
              <a:t>Internal bleeding – not visible </a:t>
            </a:r>
          </a:p>
          <a:p>
            <a:r>
              <a:rPr lang="en-GB" dirty="0"/>
              <a:t>It is important to remember that an injured person may be bleeding internally even if you can’t see any blood. An internal injury can sometimes cause bleeding that remains contained within the body; for example, within the skull or abdominal cavity. </a:t>
            </a:r>
            <a:br>
              <a:rPr lang="en-GB" dirty="0"/>
            </a:br>
            <a:br>
              <a:rPr lang="en-GB" dirty="0"/>
            </a:br>
            <a:endParaRPr lang="en-GB" dirty="0"/>
          </a:p>
        </p:txBody>
      </p:sp>
    </p:spTree>
    <p:extLst>
      <p:ext uri="{BB962C8B-B14F-4D97-AF65-F5344CB8AC3E}">
        <p14:creationId xmlns:p14="http://schemas.microsoft.com/office/powerpoint/2010/main" val="38979455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NOSE BLEEDING </a:t>
            </a:r>
          </a:p>
        </p:txBody>
      </p:sp>
      <p:sp>
        <p:nvSpPr>
          <p:cNvPr id="3" name="Content Placeholder 2"/>
          <p:cNvSpPr>
            <a:spLocks noGrp="1"/>
          </p:cNvSpPr>
          <p:nvPr>
            <p:ph idx="1"/>
          </p:nvPr>
        </p:nvSpPr>
        <p:spPr/>
        <p:txBody>
          <a:bodyPr>
            <a:normAutofit fontScale="85000" lnSpcReduction="20000"/>
          </a:bodyPr>
          <a:lstStyle/>
          <a:p>
            <a:r>
              <a:rPr lang="en-GB" dirty="0"/>
              <a:t>Most nose bleeds are minor and only last a few minutes, but they can be dangerous if someone loses a lot of blood.</a:t>
            </a:r>
          </a:p>
          <a:p>
            <a:r>
              <a:rPr lang="en-GB" dirty="0"/>
              <a:t>If someone has had a blow to the head, the blood may appear thin and watery. This could mean that their skull is fractured and fluid is leaking from around the brain. If that happens, it is very serious and you should call 999 or 112 for emergency medical help. See advice for </a:t>
            </a:r>
            <a:r>
              <a:rPr lang="en-GB" dirty="0">
                <a:hlinkClick r:id="rId2"/>
              </a:rPr>
              <a:t>head injuries</a:t>
            </a:r>
            <a:r>
              <a:rPr lang="en-GB" dirty="0"/>
              <a:t>.</a:t>
            </a:r>
          </a:p>
          <a:p>
            <a:r>
              <a:rPr lang="en-GB" dirty="0"/>
              <a:t>If someone is having a nose bleed, your priority is to control the bleeding and keep their airway open.</a:t>
            </a:r>
          </a:p>
          <a:p>
            <a:r>
              <a:rPr lang="en-GB" dirty="0"/>
              <a:t>Get them to sit down (not lie down) as keeping the nose above the heart will reduce bleeding.</a:t>
            </a:r>
          </a:p>
          <a:p>
            <a:r>
              <a:rPr lang="en-GB" dirty="0"/>
              <a:t>Get them to lean forward (not backwards), to make sure the blood drains out through their nose, rather than down their throat which could block their airway.</a:t>
            </a:r>
          </a:p>
          <a:p>
            <a:r>
              <a:rPr lang="en-GB" dirty="0"/>
              <a:t>https://youtu.be/PmmhxW0vVXA</a:t>
            </a:r>
          </a:p>
        </p:txBody>
      </p:sp>
    </p:spTree>
    <p:extLst>
      <p:ext uri="{BB962C8B-B14F-4D97-AF65-F5344CB8AC3E}">
        <p14:creationId xmlns:p14="http://schemas.microsoft.com/office/powerpoint/2010/main" val="18242857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TOOTH SOCKET </a:t>
            </a: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84168" y="-171400"/>
            <a:ext cx="2857500" cy="197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4962525"/>
            <a:ext cx="2857500"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286000" y="1028343"/>
            <a:ext cx="5958408" cy="4247317"/>
          </a:xfrm>
          <a:prstGeom prst="rect">
            <a:avLst/>
          </a:prstGeom>
        </p:spPr>
        <p:txBody>
          <a:bodyPr wrap="square">
            <a:spAutoFit/>
          </a:bodyPr>
          <a:lstStyle/>
          <a:p>
            <a:endParaRPr lang="en-GB" dirty="0"/>
          </a:p>
          <a:p>
            <a:endParaRPr lang="en-GB" dirty="0"/>
          </a:p>
          <a:p>
            <a:endParaRPr lang="en-GB" dirty="0"/>
          </a:p>
          <a:p>
            <a:endParaRPr lang="en-GB" dirty="0"/>
          </a:p>
          <a:p>
            <a:r>
              <a:rPr lang="en-GB" dirty="0"/>
              <a:t>A degree of blood oozing will occur from the extraction </a:t>
            </a:r>
            <a:br>
              <a:rPr lang="en-GB" dirty="0"/>
            </a:br>
            <a:r>
              <a:rPr lang="en-GB" dirty="0"/>
              <a:t>site for the first 24 hours.</a:t>
            </a:r>
            <a:br>
              <a:rPr lang="en-GB" dirty="0"/>
            </a:br>
            <a:br>
              <a:rPr lang="en-GB" dirty="0"/>
            </a:br>
            <a:r>
              <a:rPr lang="en-GB" dirty="0"/>
              <a:t>If fresh bleeding occurs, pressure should be applied to </a:t>
            </a:r>
            <a:br>
              <a:rPr lang="en-GB" dirty="0"/>
            </a:br>
            <a:r>
              <a:rPr lang="en-GB" dirty="0"/>
              <a:t>the extraction site with a pack. This is achieved by </a:t>
            </a:r>
            <a:br>
              <a:rPr lang="en-GB" dirty="0"/>
            </a:br>
            <a:r>
              <a:rPr lang="en-GB" dirty="0"/>
              <a:t>placing a rolled hankie, cotton wool or linen directly over </a:t>
            </a:r>
            <a:br>
              <a:rPr lang="en-GB" dirty="0"/>
            </a:br>
            <a:r>
              <a:rPr lang="en-GB" dirty="0"/>
              <a:t>the site and biting hard.  Pressure should be applied for &gt; </a:t>
            </a:r>
            <a:br>
              <a:rPr lang="en-GB" dirty="0"/>
            </a:br>
            <a:r>
              <a:rPr lang="en-GB" dirty="0"/>
              <a:t>20 minutes (some authorities suggest 45 - 60 minutes) </a:t>
            </a:r>
            <a:br>
              <a:rPr lang="en-GB" dirty="0"/>
            </a:br>
            <a:r>
              <a:rPr lang="en-GB" dirty="0"/>
              <a:t>and this should stop the bleeding.</a:t>
            </a:r>
            <a:br>
              <a:rPr lang="en-GB" dirty="0"/>
            </a:br>
            <a:br>
              <a:rPr lang="en-GB" dirty="0"/>
            </a:br>
            <a:endParaRPr lang="en-GB" dirty="0"/>
          </a:p>
        </p:txBody>
      </p:sp>
    </p:spTree>
    <p:extLst>
      <p:ext uri="{BB962C8B-B14F-4D97-AF65-F5344CB8AC3E}">
        <p14:creationId xmlns:p14="http://schemas.microsoft.com/office/powerpoint/2010/main" val="489475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DRABC</a:t>
            </a:r>
          </a:p>
        </p:txBody>
      </p:sp>
      <p:sp>
        <p:nvSpPr>
          <p:cNvPr id="3" name="Content Placeholder 2"/>
          <p:cNvSpPr>
            <a:spLocks noGrp="1"/>
          </p:cNvSpPr>
          <p:nvPr>
            <p:ph idx="1"/>
          </p:nvPr>
        </p:nvSpPr>
        <p:spPr/>
        <p:txBody>
          <a:bodyPr/>
          <a:lstStyle/>
          <a:p>
            <a:pPr fontAlgn="base"/>
            <a:r>
              <a:rPr lang="en-GB" b="1" dirty="0"/>
              <a:t>First Aid Acronyms Explained – DRABC</a:t>
            </a:r>
          </a:p>
          <a:p>
            <a:pPr fontAlgn="base"/>
            <a:r>
              <a:rPr lang="en-GB" b="1" dirty="0"/>
              <a:t>D – Danger</a:t>
            </a:r>
            <a:endParaRPr lang="en-GB" dirty="0"/>
          </a:p>
          <a:p>
            <a:pPr fontAlgn="base"/>
            <a:r>
              <a:rPr lang="en-GB" b="1" dirty="0"/>
              <a:t>R – Response</a:t>
            </a:r>
            <a:endParaRPr lang="en-GB" dirty="0"/>
          </a:p>
          <a:p>
            <a:pPr fontAlgn="base"/>
            <a:r>
              <a:rPr lang="en-GB" b="1" dirty="0"/>
              <a:t>A – Airway</a:t>
            </a:r>
            <a:endParaRPr lang="en-GB" dirty="0"/>
          </a:p>
          <a:p>
            <a:pPr fontAlgn="base"/>
            <a:r>
              <a:rPr lang="en-GB" b="1" dirty="0"/>
              <a:t>B – Breathing</a:t>
            </a:r>
            <a:endParaRPr lang="en-GB" dirty="0"/>
          </a:p>
          <a:p>
            <a:pPr fontAlgn="base"/>
            <a:r>
              <a:rPr lang="en-GB" b="1" dirty="0"/>
              <a:t>C – Circulation</a:t>
            </a:r>
            <a:endParaRPr lang="en-GB" dirty="0"/>
          </a:p>
          <a:p>
            <a:endParaRPr lang="en-GB" dirty="0"/>
          </a:p>
        </p:txBody>
      </p:sp>
    </p:spTree>
    <p:extLst>
      <p:ext uri="{BB962C8B-B14F-4D97-AF65-F5344CB8AC3E}">
        <p14:creationId xmlns:p14="http://schemas.microsoft.com/office/powerpoint/2010/main" val="17830480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31518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3C5938-FF9E-4763-9418-FFB7D7AEB06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919412" y="1781175"/>
            <a:ext cx="4457932" cy="3295650"/>
          </a:xfrm>
          <a:prstGeom prst="rect">
            <a:avLst/>
          </a:prstGeom>
        </p:spPr>
      </p:pic>
    </p:spTree>
    <p:extLst>
      <p:ext uri="{BB962C8B-B14F-4D97-AF65-F5344CB8AC3E}">
        <p14:creationId xmlns:p14="http://schemas.microsoft.com/office/powerpoint/2010/main" val="1177131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E469E-D5E8-475B-B43F-E1FFAB020575}"/>
              </a:ext>
            </a:extLst>
          </p:cNvPr>
          <p:cNvSpPr>
            <a:spLocks noGrp="1"/>
          </p:cNvSpPr>
          <p:nvPr>
            <p:ph type="title"/>
          </p:nvPr>
        </p:nvSpPr>
        <p:spPr/>
        <p:txBody>
          <a:bodyPr/>
          <a:lstStyle/>
          <a:p>
            <a:r>
              <a:rPr lang="en-GB" dirty="0"/>
              <a:t>rules</a:t>
            </a:r>
          </a:p>
        </p:txBody>
      </p:sp>
      <p:sp>
        <p:nvSpPr>
          <p:cNvPr id="3" name="Content Placeholder 2">
            <a:extLst>
              <a:ext uri="{FF2B5EF4-FFF2-40B4-BE49-F238E27FC236}">
                <a16:creationId xmlns:a16="http://schemas.microsoft.com/office/drawing/2014/main" id="{7668B171-D365-4515-BD21-004218EAE478}"/>
              </a:ext>
            </a:extLst>
          </p:cNvPr>
          <p:cNvSpPr>
            <a:spLocks noGrp="1"/>
          </p:cNvSpPr>
          <p:nvPr>
            <p:ph idx="1"/>
          </p:nvPr>
        </p:nvSpPr>
        <p:spPr/>
        <p:txBody>
          <a:bodyPr>
            <a:normAutofit fontScale="92500" lnSpcReduction="20000"/>
          </a:bodyPr>
          <a:lstStyle/>
          <a:p>
            <a:pPr algn="l"/>
            <a:endParaRPr lang="en-GB" sz="1800" b="0" i="0" u="none" strike="noStrike" baseline="0" dirty="0">
              <a:solidFill>
                <a:srgbClr val="000000"/>
              </a:solidFill>
              <a:latin typeface="Calibri" panose="020F0502020204030204" pitchFamily="34" charset="0"/>
            </a:endParaRPr>
          </a:p>
          <a:p>
            <a:r>
              <a:rPr lang="en-GB" sz="2000" b="0" i="0" u="none" strike="noStrike" baseline="0" dirty="0">
                <a:solidFill>
                  <a:srgbClr val="000000"/>
                </a:solidFill>
                <a:latin typeface="Calibri" panose="020F0502020204030204" pitchFamily="34" charset="0"/>
              </a:rPr>
              <a:t> </a:t>
            </a:r>
            <a:r>
              <a:rPr lang="en-GB" sz="2000" b="1" i="0" u="none" strike="noStrike" baseline="0" dirty="0">
                <a:solidFill>
                  <a:srgbClr val="000000"/>
                </a:solidFill>
                <a:latin typeface="Calibri" panose="020F0502020204030204" pitchFamily="34" charset="0"/>
              </a:rPr>
              <a:t>Rules of First Aid (Remember D.A.N.G.E.R.) </a:t>
            </a:r>
            <a:endParaRPr lang="en-GB" sz="2000" b="0" i="0" u="none" strike="noStrike" baseline="0" dirty="0">
              <a:solidFill>
                <a:srgbClr val="000000"/>
              </a:solidFill>
              <a:latin typeface="Calibri" panose="020F0502020204030204" pitchFamily="34" charset="0"/>
            </a:endParaRPr>
          </a:p>
          <a:p>
            <a:r>
              <a:rPr lang="en-GB" sz="2000" b="1" i="0" u="none" strike="noStrike" baseline="0" dirty="0">
                <a:solidFill>
                  <a:srgbClr val="000000"/>
                </a:solidFill>
                <a:latin typeface="Calibri" panose="020F0502020204030204" pitchFamily="34" charset="0"/>
              </a:rPr>
              <a:t>D </a:t>
            </a:r>
            <a:r>
              <a:rPr lang="en-GB" sz="2000" b="0" i="0" u="none" strike="noStrike" baseline="0" dirty="0">
                <a:solidFill>
                  <a:srgbClr val="000000"/>
                </a:solidFill>
                <a:latin typeface="Calibri" panose="020F0502020204030204" pitchFamily="34" charset="0"/>
              </a:rPr>
              <a:t>Danger assess the situation and make sure you the victim and onlookers are safe </a:t>
            </a:r>
          </a:p>
          <a:p>
            <a:r>
              <a:rPr lang="en-GB" sz="2000" b="1" i="0" u="none" strike="noStrike" baseline="0" dirty="0">
                <a:solidFill>
                  <a:srgbClr val="000000"/>
                </a:solidFill>
                <a:latin typeface="Calibri" panose="020F0502020204030204" pitchFamily="34" charset="0"/>
              </a:rPr>
              <a:t>A (A.B.C.D of first is life sustaining, act quickly and confidently to check:- </a:t>
            </a:r>
            <a:endParaRPr lang="en-GB" sz="2000" b="0" i="0" u="none" strike="noStrike" baseline="0" dirty="0">
              <a:solidFill>
                <a:srgbClr val="000000"/>
              </a:solidFill>
              <a:latin typeface="Calibri" panose="020F0502020204030204" pitchFamily="34" charset="0"/>
            </a:endParaRPr>
          </a:p>
          <a:p>
            <a:r>
              <a:rPr lang="en-GB" sz="2000" b="0" i="0" u="none" strike="noStrike" baseline="0" dirty="0">
                <a:solidFill>
                  <a:srgbClr val="000000"/>
                </a:solidFill>
                <a:latin typeface="Calibri" panose="020F0502020204030204" pitchFamily="34" charset="0"/>
              </a:rPr>
              <a:t>A –airway </a:t>
            </a:r>
          </a:p>
          <a:p>
            <a:r>
              <a:rPr lang="en-GB" sz="2000" b="0" i="0" u="none" strike="noStrike" baseline="0" dirty="0">
                <a:solidFill>
                  <a:srgbClr val="000000"/>
                </a:solidFill>
                <a:latin typeface="Calibri" panose="020F0502020204030204" pitchFamily="34" charset="0"/>
              </a:rPr>
              <a:t>B –Breathing </a:t>
            </a:r>
          </a:p>
          <a:p>
            <a:r>
              <a:rPr lang="en-GB" sz="2000" b="0" i="0" u="none" strike="noStrike" baseline="0" dirty="0">
                <a:solidFill>
                  <a:srgbClr val="000000"/>
                </a:solidFill>
                <a:latin typeface="Calibri" panose="020F0502020204030204" pitchFamily="34" charset="0"/>
              </a:rPr>
              <a:t>C – Circulation, check pulse, control Haemorrhage </a:t>
            </a:r>
          </a:p>
          <a:p>
            <a:r>
              <a:rPr lang="en-GB" sz="2000" b="0" i="0" u="none" strike="noStrike" baseline="0" dirty="0">
                <a:solidFill>
                  <a:srgbClr val="000000"/>
                </a:solidFill>
                <a:latin typeface="Calibri" panose="020F0502020204030204" pitchFamily="34" charset="0"/>
              </a:rPr>
              <a:t>D – Degree of consciousness, note cause, give treatment </a:t>
            </a:r>
            <a:endParaRPr lang="en-GB" sz="2000" dirty="0"/>
          </a:p>
        </p:txBody>
      </p:sp>
    </p:spTree>
    <p:extLst>
      <p:ext uri="{BB962C8B-B14F-4D97-AF65-F5344CB8AC3E}">
        <p14:creationId xmlns:p14="http://schemas.microsoft.com/office/powerpoint/2010/main" val="9433850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FC1277-2F34-4098-A67E-8EAEFF9324A7}"/>
              </a:ext>
            </a:extLst>
          </p:cNvPr>
          <p:cNvSpPr/>
          <p:nvPr/>
        </p:nvSpPr>
        <p:spPr>
          <a:xfrm>
            <a:off x="177212" y="2967335"/>
            <a:ext cx="8789586" cy="341632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THANK YOU FOR YOUR </a:t>
            </a:r>
          </a:p>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PARTICIPATION! BE ALERT! </a:t>
            </a:r>
          </a:p>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AND</a:t>
            </a:r>
          </a:p>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BE SAFE! GOD BLESS!!</a:t>
            </a:r>
          </a:p>
        </p:txBody>
      </p:sp>
    </p:spTree>
    <p:extLst>
      <p:ext uri="{BB962C8B-B14F-4D97-AF65-F5344CB8AC3E}">
        <p14:creationId xmlns:p14="http://schemas.microsoft.com/office/powerpoint/2010/main" val="2679461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DRABC</a:t>
            </a:r>
          </a:p>
        </p:txBody>
      </p:sp>
      <p:sp>
        <p:nvSpPr>
          <p:cNvPr id="3" name="Content Placeholder 2"/>
          <p:cNvSpPr>
            <a:spLocks noGrp="1"/>
          </p:cNvSpPr>
          <p:nvPr>
            <p:ph idx="1"/>
          </p:nvPr>
        </p:nvSpPr>
        <p:spPr/>
        <p:txBody>
          <a:bodyPr/>
          <a:lstStyle/>
          <a:p>
            <a:pPr fontAlgn="base"/>
            <a:r>
              <a:rPr lang="en-GB" b="1" dirty="0"/>
              <a:t>First Aid Acronyms Explained – DRABC</a:t>
            </a:r>
          </a:p>
          <a:p>
            <a:pPr fontAlgn="base"/>
            <a:r>
              <a:rPr lang="en-GB" b="1" dirty="0"/>
              <a:t>D – Danger</a:t>
            </a:r>
            <a:endParaRPr lang="en-GB" dirty="0"/>
          </a:p>
          <a:p>
            <a:pPr fontAlgn="base"/>
            <a:r>
              <a:rPr lang="en-GB" b="1" dirty="0"/>
              <a:t>R – Response</a:t>
            </a:r>
            <a:endParaRPr lang="en-GB" dirty="0"/>
          </a:p>
          <a:p>
            <a:pPr fontAlgn="base"/>
            <a:r>
              <a:rPr lang="en-GB" b="1" dirty="0"/>
              <a:t>A – Airway</a:t>
            </a:r>
            <a:endParaRPr lang="en-GB" dirty="0"/>
          </a:p>
          <a:p>
            <a:pPr fontAlgn="base"/>
            <a:r>
              <a:rPr lang="en-GB" b="1" dirty="0"/>
              <a:t>B – Breathing</a:t>
            </a:r>
            <a:endParaRPr lang="en-GB" dirty="0"/>
          </a:p>
          <a:p>
            <a:pPr fontAlgn="base"/>
            <a:r>
              <a:rPr lang="en-GB" b="1" dirty="0"/>
              <a:t>C – Circulation</a:t>
            </a:r>
            <a:endParaRPr lang="en-GB" dirty="0"/>
          </a:p>
          <a:p>
            <a:endParaRPr lang="en-GB" dirty="0"/>
          </a:p>
        </p:txBody>
      </p:sp>
    </p:spTree>
    <p:extLst>
      <p:ext uri="{BB962C8B-B14F-4D97-AF65-F5344CB8AC3E}">
        <p14:creationId xmlns:p14="http://schemas.microsoft.com/office/powerpoint/2010/main" val="683867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ROLE OF FIRST AIDER </a:t>
            </a:r>
          </a:p>
        </p:txBody>
      </p:sp>
      <p:sp>
        <p:nvSpPr>
          <p:cNvPr id="3" name="Content Placeholder 2"/>
          <p:cNvSpPr>
            <a:spLocks noGrp="1"/>
          </p:cNvSpPr>
          <p:nvPr>
            <p:ph idx="1"/>
          </p:nvPr>
        </p:nvSpPr>
        <p:spPr/>
        <p:txBody>
          <a:bodyPr>
            <a:normAutofit fontScale="25000" lnSpcReduction="20000"/>
          </a:bodyPr>
          <a:lstStyle/>
          <a:p>
            <a:pPr marL="0" indent="0">
              <a:buNone/>
            </a:pPr>
            <a:r>
              <a:rPr lang="en-GB" sz="4000" b="1" dirty="0"/>
              <a:t>The role of a first aider</a:t>
            </a:r>
          </a:p>
          <a:p>
            <a:pPr marL="0" indent="0">
              <a:buNone/>
            </a:pPr>
            <a:r>
              <a:rPr lang="en-GB" sz="4000" b="1" dirty="0"/>
              <a:t>First aid is the help given to someone who is injured or ill, to keep them safe until they can get more advanced medical treatment by seeing a doctor, health professional or go to hospital.</a:t>
            </a:r>
          </a:p>
          <a:p>
            <a:pPr marL="0" indent="0">
              <a:buNone/>
            </a:pPr>
            <a:endParaRPr lang="en-GB" sz="4000" b="1" dirty="0"/>
          </a:p>
          <a:p>
            <a:pPr algn="just">
              <a:buFont typeface="Wingdings" panose="05000000000000000000" pitchFamily="2" charset="2"/>
              <a:buChar char="§"/>
            </a:pPr>
            <a:r>
              <a:rPr lang="en-GB" sz="4000" b="1" dirty="0"/>
              <a:t> Assess the situation quickly and calmly:</a:t>
            </a:r>
          </a:p>
          <a:p>
            <a:pPr algn="just">
              <a:buFont typeface="Wingdings" panose="05000000000000000000" pitchFamily="2" charset="2"/>
              <a:buChar char="§"/>
            </a:pPr>
            <a:r>
              <a:rPr lang="en-GB" sz="4000" b="1" dirty="0"/>
              <a:t> Protect yourself and them from any danger:</a:t>
            </a:r>
          </a:p>
          <a:p>
            <a:pPr algn="just">
              <a:buFont typeface="Wingdings" panose="05000000000000000000" pitchFamily="2" charset="2"/>
              <a:buChar char="§"/>
            </a:pPr>
            <a:r>
              <a:rPr lang="en-GB" sz="4000" b="1" dirty="0"/>
              <a:t> Prevent infection between you and them:</a:t>
            </a:r>
          </a:p>
          <a:p>
            <a:pPr algn="just">
              <a:buFont typeface="Wingdings" panose="05000000000000000000" pitchFamily="2" charset="2"/>
              <a:buChar char="§"/>
            </a:pPr>
            <a:r>
              <a:rPr lang="en-GB" sz="4000" b="1" dirty="0"/>
              <a:t> Comfort and reassure:</a:t>
            </a:r>
          </a:p>
          <a:p>
            <a:pPr algn="just">
              <a:buFont typeface="Wingdings" panose="05000000000000000000" pitchFamily="2" charset="2"/>
              <a:buChar char="§"/>
            </a:pPr>
            <a:r>
              <a:rPr lang="en-GB" sz="4000" b="1" dirty="0"/>
              <a:t>  Assess the casualty:</a:t>
            </a:r>
          </a:p>
          <a:p>
            <a:pPr algn="just">
              <a:buFont typeface="Wingdings" panose="05000000000000000000" pitchFamily="2" charset="2"/>
              <a:buChar char="§"/>
            </a:pPr>
            <a:r>
              <a:rPr lang="en-GB" sz="4000" b="1" dirty="0"/>
              <a:t>  Give first aid treatment:</a:t>
            </a:r>
          </a:p>
          <a:p>
            <a:pPr algn="just">
              <a:buFont typeface="Wingdings" panose="05000000000000000000" pitchFamily="2" charset="2"/>
              <a:buChar char="§"/>
            </a:pPr>
            <a:r>
              <a:rPr lang="en-GB" sz="4000" b="1" dirty="0"/>
              <a:t>  Arrange for the right kind of help:</a:t>
            </a:r>
          </a:p>
          <a:p>
            <a:pPr marL="0" indent="0">
              <a:buNone/>
            </a:pPr>
            <a:r>
              <a:rPr lang="en-GB" sz="4000" b="1" dirty="0"/>
              <a:t>• Call 999 for an ambulance if you think it’s serious</a:t>
            </a:r>
          </a:p>
          <a:p>
            <a:pPr marL="0" indent="0">
              <a:buNone/>
            </a:pPr>
            <a:r>
              <a:rPr lang="en-GB" sz="4000" b="1" dirty="0"/>
              <a:t>• Take or send them to hospital if it’s a serious condition but is unlikely to get worse</a:t>
            </a:r>
          </a:p>
          <a:p>
            <a:pPr marL="0" indent="0">
              <a:buNone/>
            </a:pPr>
            <a:r>
              <a:rPr lang="en-GB" sz="4000" b="1" dirty="0"/>
              <a:t>• For a less serious condition call 999 for medical advice (in England)</a:t>
            </a:r>
          </a:p>
          <a:p>
            <a:pPr marL="0" indent="0">
              <a:buNone/>
            </a:pPr>
            <a:r>
              <a:rPr lang="en-GB" sz="4000" b="1" dirty="0"/>
              <a:t>• Suggest they see their doctor if they’re concerned about a less serious condition</a:t>
            </a:r>
          </a:p>
          <a:p>
            <a:pPr marL="0" indent="0">
              <a:buNone/>
            </a:pPr>
            <a:r>
              <a:rPr lang="en-GB" sz="4000" b="1" dirty="0"/>
              <a:t>• Advise them to go home to rest, but to seek help if they feel worse</a:t>
            </a:r>
          </a:p>
          <a:p>
            <a:pPr marL="0" indent="0">
              <a:buNone/>
            </a:pPr>
            <a:r>
              <a:rPr lang="en-GB" sz="4000" b="1" dirty="0"/>
              <a:t>• Stay with them until you can leave them in the right care</a:t>
            </a:r>
            <a:r>
              <a:rPr lang="en-GB" dirty="0"/>
              <a:t>.</a:t>
            </a:r>
          </a:p>
          <a:p>
            <a:endParaRPr lang="en-GB" dirty="0"/>
          </a:p>
        </p:txBody>
      </p:sp>
    </p:spTree>
    <p:extLst>
      <p:ext uri="{BB962C8B-B14F-4D97-AF65-F5344CB8AC3E}">
        <p14:creationId xmlns:p14="http://schemas.microsoft.com/office/powerpoint/2010/main" val="1964941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covery Position - First Aid Wiki">
            <a:extLst>
              <a:ext uri="{FF2B5EF4-FFF2-40B4-BE49-F238E27FC236}">
                <a16:creationId xmlns:a16="http://schemas.microsoft.com/office/drawing/2014/main" id="{3A191D39-978A-44F5-ACFC-F6CEE70D5F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9653" y="2000250"/>
            <a:ext cx="5595730" cy="3804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221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A0BE42-1329-499A-BCD5-0F9D81ACDA94}"/>
              </a:ext>
            </a:extLst>
          </p:cNvPr>
          <p:cNvSpPr txBox="1"/>
          <p:nvPr/>
        </p:nvSpPr>
        <p:spPr>
          <a:xfrm>
            <a:off x="2286000" y="3244334"/>
            <a:ext cx="4572000" cy="369332"/>
          </a:xfrm>
          <a:prstGeom prst="rect">
            <a:avLst/>
          </a:prstGeom>
          <a:noFill/>
        </p:spPr>
        <p:txBody>
          <a:bodyPr wrap="square">
            <a:spAutoFit/>
          </a:bodyPr>
          <a:lstStyle/>
          <a:p>
            <a:r>
              <a:rPr lang="en-GB" dirty="0">
                <a:hlinkClick r:id="rId2"/>
              </a:rPr>
              <a:t>https://youtu.be/GmqXqwSV3bo</a:t>
            </a:r>
            <a:r>
              <a:rPr lang="en-GB" dirty="0"/>
              <a:t>  </a:t>
            </a:r>
          </a:p>
        </p:txBody>
      </p:sp>
    </p:spTree>
    <p:extLst>
      <p:ext uri="{BB962C8B-B14F-4D97-AF65-F5344CB8AC3E}">
        <p14:creationId xmlns:p14="http://schemas.microsoft.com/office/powerpoint/2010/main" val="2122689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118E6E-257F-4E0B-9FFF-DB250024BA6B}"/>
              </a:ext>
            </a:extLst>
          </p:cNvPr>
          <p:cNvSpPr txBox="1"/>
          <p:nvPr/>
        </p:nvSpPr>
        <p:spPr>
          <a:xfrm>
            <a:off x="1242874" y="1628252"/>
            <a:ext cx="6604986" cy="3785652"/>
          </a:xfrm>
          <a:prstGeom prst="rect">
            <a:avLst/>
          </a:prstGeom>
          <a:noFill/>
        </p:spPr>
        <p:txBody>
          <a:bodyPr wrap="square">
            <a:spAutoFit/>
          </a:bodyPr>
          <a:lstStyle/>
          <a:p>
            <a:r>
              <a:rPr lang="en-GB" sz="2000" b="1" i="0" u="none" strike="noStrike" baseline="0" dirty="0">
                <a:latin typeface="Calibri" panose="020F0502020204030204" pitchFamily="34" charset="0"/>
              </a:rPr>
              <a:t>THE FIRST AIDER MUST BE ABLE TO ASSESS:- </a:t>
            </a:r>
          </a:p>
          <a:p>
            <a:r>
              <a:rPr lang="en-GB" sz="2000" b="1" i="0" u="none" strike="noStrike" baseline="0" dirty="0">
                <a:solidFill>
                  <a:srgbClr val="00B0F0"/>
                </a:solidFill>
                <a:latin typeface="Calibri" panose="020F0502020204030204" pitchFamily="34" charset="0"/>
              </a:rPr>
              <a:t>1. Take a history (if possible) </a:t>
            </a:r>
          </a:p>
          <a:p>
            <a:r>
              <a:rPr lang="en-GB" sz="2000" b="1" i="0" u="none" strike="noStrike" baseline="0" dirty="0">
                <a:solidFill>
                  <a:srgbClr val="00B0F0"/>
                </a:solidFill>
                <a:latin typeface="Calibri" panose="020F0502020204030204" pitchFamily="34" charset="0"/>
              </a:rPr>
              <a:t>The story behind the accident or illness </a:t>
            </a:r>
          </a:p>
          <a:p>
            <a:endParaRPr lang="en-GB" sz="2000" b="1" i="0" u="none" strike="noStrike" baseline="0" dirty="0">
              <a:solidFill>
                <a:srgbClr val="C00000"/>
              </a:solidFill>
              <a:latin typeface="Calibri" panose="020F0502020204030204" pitchFamily="34" charset="0"/>
            </a:endParaRPr>
          </a:p>
          <a:p>
            <a:r>
              <a:rPr lang="en-GB" sz="2000" b="1" i="0" u="none" strike="noStrike" baseline="0" dirty="0">
                <a:solidFill>
                  <a:srgbClr val="C00000"/>
                </a:solidFill>
                <a:latin typeface="Calibri" panose="020F0502020204030204" pitchFamily="34" charset="0"/>
              </a:rPr>
              <a:t>2. Signs Difference from normal that can be detected - pallor, pulse, etc. </a:t>
            </a:r>
          </a:p>
          <a:p>
            <a:endParaRPr lang="en-GB" sz="2000" b="1" i="0" u="none" strike="noStrike" baseline="0" dirty="0">
              <a:latin typeface="Calibri" panose="020F0502020204030204" pitchFamily="34" charset="0"/>
            </a:endParaRPr>
          </a:p>
          <a:p>
            <a:r>
              <a:rPr lang="en-GB" sz="2000" b="1" i="0" u="none" strike="noStrike" baseline="0" dirty="0">
                <a:solidFill>
                  <a:srgbClr val="00B050"/>
                </a:solidFill>
                <a:latin typeface="Calibri" panose="020F0502020204030204" pitchFamily="34" charset="0"/>
              </a:rPr>
              <a:t>3. Symptoms Sensations described by the patient - thirst, pain, nausea. </a:t>
            </a:r>
          </a:p>
          <a:p>
            <a:endParaRPr lang="en-GB" sz="2000" b="1" i="0" u="none" strike="noStrike" baseline="0" dirty="0">
              <a:latin typeface="Calibri" panose="020F0502020204030204" pitchFamily="34" charset="0"/>
            </a:endParaRPr>
          </a:p>
          <a:p>
            <a:r>
              <a:rPr lang="en-GB" sz="2000" b="1" i="0" u="none" strike="noStrike" baseline="0" dirty="0">
                <a:solidFill>
                  <a:srgbClr val="0070C0"/>
                </a:solidFill>
                <a:latin typeface="Calibri" panose="020F0502020204030204" pitchFamily="34" charset="0"/>
              </a:rPr>
              <a:t>4. Diagnosis making a decision as cause of patient’s trauma. </a:t>
            </a:r>
          </a:p>
          <a:p>
            <a:r>
              <a:rPr lang="en-GB" sz="2000" b="1" i="0" u="none" strike="noStrike" baseline="0" dirty="0">
                <a:solidFill>
                  <a:srgbClr val="FF0000"/>
                </a:solidFill>
                <a:latin typeface="Calibri" panose="020F0502020204030204" pitchFamily="34" charset="0"/>
              </a:rPr>
              <a:t>5. Treatment Decide on priorities and act quickly </a:t>
            </a:r>
            <a:endParaRPr lang="en-GB" sz="2000" b="1" dirty="0">
              <a:solidFill>
                <a:srgbClr val="FF0000"/>
              </a:solidFill>
            </a:endParaRPr>
          </a:p>
        </p:txBody>
      </p:sp>
    </p:spTree>
    <p:extLst>
      <p:ext uri="{BB962C8B-B14F-4D97-AF65-F5344CB8AC3E}">
        <p14:creationId xmlns:p14="http://schemas.microsoft.com/office/powerpoint/2010/main" val="6290580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237</TotalTime>
  <Words>1913</Words>
  <Application>Microsoft Office PowerPoint</Application>
  <PresentationFormat>On-screen Show (4:3)</PresentationFormat>
  <Paragraphs>178</Paragraphs>
  <Slides>40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Aharoni</vt:lpstr>
      <vt:lpstr>Algerian</vt:lpstr>
      <vt:lpstr>Arial</vt:lpstr>
      <vt:lpstr>Berlin Sans FB Demi</vt:lpstr>
      <vt:lpstr>Calibri</vt:lpstr>
      <vt:lpstr>Century Gothic</vt:lpstr>
      <vt:lpstr>Wingdings</vt:lpstr>
      <vt:lpstr>Wingdings 3</vt:lpstr>
      <vt:lpstr>Ion Boardroom</vt:lpstr>
      <vt:lpstr>PowerPoint Presentation</vt:lpstr>
      <vt:lpstr> First aid –companion  </vt:lpstr>
      <vt:lpstr>DANGER </vt:lpstr>
      <vt:lpstr>rules</vt:lpstr>
      <vt:lpstr>DRABC</vt:lpstr>
      <vt:lpstr>ROLE OF FIRST AIDER </vt:lpstr>
      <vt:lpstr>PowerPoint Presentation</vt:lpstr>
      <vt:lpstr>PowerPoint Presentation</vt:lpstr>
      <vt:lpstr>PowerPoint Presentation</vt:lpstr>
      <vt:lpstr>FIRST AIDER</vt:lpstr>
      <vt:lpstr>Assessment </vt:lpstr>
      <vt:lpstr>PowerPoint Presentation</vt:lpstr>
      <vt:lpstr>PowerPoint Presentation</vt:lpstr>
      <vt:lpstr>PowerPoint Presentation</vt:lpstr>
      <vt:lpstr>PowerPoint Presentation</vt:lpstr>
      <vt:lpstr>PowerPoint Presentation</vt:lpstr>
      <vt:lpstr>PowerPoint Presentation</vt:lpstr>
      <vt:lpstr>First aid kit</vt:lpstr>
      <vt:lpstr>PowerPoint Presentation</vt:lpstr>
      <vt:lpstr>PowerPoint Presentation</vt:lpstr>
      <vt:lpstr>Skills of the first aider </vt:lpstr>
      <vt:lpstr>WOUND</vt:lpstr>
      <vt:lpstr>PowerPoint Presentation</vt:lpstr>
      <vt:lpstr>PowerPoint Presentation</vt:lpstr>
      <vt:lpstr>BRUISE</vt:lpstr>
      <vt:lpstr>PowerPoint Presentation</vt:lpstr>
      <vt:lpstr>BLEEDING</vt:lpstr>
      <vt:lpstr>PowerPoint Presentation</vt:lpstr>
      <vt:lpstr>PowerPoint Presentation</vt:lpstr>
      <vt:lpstr>PowerPoint Presentation</vt:lpstr>
      <vt:lpstr>PowerPoint Presentation</vt:lpstr>
      <vt:lpstr>PowerPoint Presentation</vt:lpstr>
      <vt:lpstr>EXTERNAL BLEEDING </vt:lpstr>
      <vt:lpstr>INTERNAL BLEEDING </vt:lpstr>
      <vt:lpstr>NOSE BLEEDING </vt:lpstr>
      <vt:lpstr>TOOTH SOCKET </vt:lpstr>
      <vt:lpstr>DRABC</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aid –companion</dc:title>
  <dc:creator>AAAR</dc:creator>
  <cp:lastModifiedBy>Andrea, HANSDAK</cp:lastModifiedBy>
  <cp:revision>22</cp:revision>
  <dcterms:modified xsi:type="dcterms:W3CDTF">2021-04-05T12:31:03Z</dcterms:modified>
</cp:coreProperties>
</file>