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def" i="de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def" i="de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def" i="de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def" i="de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def" i="de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def" i="de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def" i="de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def" i="de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def" i="de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def" i="de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def" i="de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def" i="de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oefler Text"/>
          <a:ea typeface="Hoefler Text"/>
          <a:cs typeface="Hoefler Text"/>
        </a:font>
        <a:srgbClr val="767367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BEA8">
              <a:alpha val="2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72707B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72707B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72707B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is also:</a:t>
            </a:r>
          </a:p>
          <a:p>
            <a:pPr/>
            <a:r>
              <a:t>matt 18:6: “Whoever causes one of these little ones who believe in Me to sin, it would be better for him if a millstone were hung around his neck, and he were drowned in the depth of the sea.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1939 these classes were taught as part of the Adventist School system curricula, often as part of spiritual activities/worships.</a:t>
            </a:r>
          </a:p>
          <a:p>
            <a:pPr/>
          </a:p>
          <a:p>
            <a:pPr/>
            <a:r>
              <a:t>1972 club was called Beavers;   Clubs in Trinidad were called Blue Jays.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rPr b="1"/>
              <a:t>Physical</a:t>
            </a:r>
            <a:r>
              <a:t>: They can button their shirts, they can colour within the lines, they can write, they can work a scissors </a:t>
            </a:r>
          </a:p>
          <a:p>
            <a:pPr>
              <a:defRPr sz="1400"/>
            </a:pPr>
            <a:r>
              <a:rPr b="1"/>
              <a:t>Emotional</a:t>
            </a:r>
            <a:r>
              <a:t>: Experience new and intense feelings and needs assurance and approval;  Sometimes can’t control behaviour.</a:t>
            </a:r>
          </a:p>
          <a:p>
            <a:pPr>
              <a:defRPr sz="1400"/>
            </a:pPr>
            <a:r>
              <a:rPr b="1"/>
              <a:t>Social</a:t>
            </a:r>
            <a:r>
              <a:t>: Wants to please his teacher. Winning is most important - sharing &amp; taking turns, golden rule are difficult concepts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rPr b="1"/>
              <a:t>Intellectual</a:t>
            </a:r>
            <a:r>
              <a:t>: Likes to repeat stories/activities, can’t wait till tomorrow to do fun stuff, see parts - not parts make whole; </a:t>
            </a:r>
          </a:p>
          <a:p>
            <a:pPr>
              <a:defRPr sz="1400"/>
            </a:pPr>
            <a:r>
              <a:rPr b="1"/>
              <a:t>Spiritual</a:t>
            </a:r>
            <a:r>
              <a:t>: Omnipresence of God is accepted but only because parents and teachers communicate this through attitudes and actions.  Understands the concept of talking to God - need time to pray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b="1"/>
              <a:t>Physical</a:t>
            </a:r>
            <a:r>
              <a:t> - Use activities that involve cutting and writing skills; give children opportunities to move about; vary the activities. Children can sing rounds with some guidance.</a:t>
            </a:r>
          </a:p>
          <a:p>
            <a:pPr>
              <a:defRPr sz="1800"/>
            </a:pPr>
            <a:r>
              <a:rPr b="1"/>
              <a:t>Emotional</a:t>
            </a:r>
            <a:r>
              <a:t> - child in your class KNOWS and FEELS you love him. Show genuine interest in him and his activities and accomplishments. Learn children’s names and use them frequently</a:t>
            </a:r>
          </a:p>
          <a:p>
            <a:pPr>
              <a:defRPr sz="1800"/>
            </a:pPr>
            <a:r>
              <a:rPr b="1"/>
              <a:t>Social</a:t>
            </a:r>
            <a:r>
              <a:t> - encourage taking turns, Call attention to times when the group cooperated successfully.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rPr b="1"/>
              <a:t>Physical</a:t>
            </a:r>
            <a:r>
              <a:t>: Good small and large muscle coordination. Hand &amp; Eye Coordination. Can work diligently when completing tasks but become impatient with delays or their own slowness. The girls are still ahead at this stage.</a:t>
            </a:r>
          </a:p>
          <a:p>
            <a:pPr>
              <a:defRPr sz="1400"/>
            </a:pPr>
            <a:r>
              <a:rPr b="1"/>
              <a:t>Emotional</a:t>
            </a:r>
            <a:r>
              <a:t>: The age of teasing, nicknames and criticisms.  This is also the time the verbal skills develop and they are able to vent anger. At 8 your adventurer is developing a sense of fair play, right and wrong a value system. At 9 they begin a keen search for identity.</a:t>
            </a:r>
          </a:p>
          <a:p>
            <a:pPr>
              <a:defRPr sz="1400"/>
            </a:pPr>
            <a:r>
              <a:rPr b="1"/>
              <a:t>Social</a:t>
            </a:r>
            <a:r>
              <a:t>: The desire for status in the peer group becomes intense and there is less dependance on adults.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rPr b="1"/>
              <a:t>Intellectual</a:t>
            </a:r>
            <a:r>
              <a:t>: Your adventurer is beginning to understand that there are other valid opinions and is becoming a reasoning person and beginning to think in terms of the whole. Beginning to think conceptually and has a high level of creativity.</a:t>
            </a:r>
          </a:p>
          <a:p>
            <a:pPr>
              <a:defRPr sz="1400"/>
            </a:pPr>
            <a:r>
              <a:rPr b="1"/>
              <a:t>Spiritual</a:t>
            </a:r>
            <a:r>
              <a:t>: Beginning to sense the need for God’s continuos guidance and help. Your adventurer recognises the need for a personal saviour and has the desire to become a part of God’s family. Children who indicate an awareness of sin and are concerned about accepting Jesus as their saviour need thoughtful guidance without pressure.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b="1"/>
              <a:t>Physical</a:t>
            </a:r>
            <a:r>
              <a:t> - Clear and specific instructions. *Save on Computer*.  Let Kids prepare own materials. Let them clean up.</a:t>
            </a:r>
          </a:p>
          <a:p>
            <a:pPr>
              <a:defRPr sz="1800"/>
            </a:pPr>
            <a:r>
              <a:rPr b="1"/>
              <a:t>Emotional</a:t>
            </a:r>
            <a:r>
              <a:t> - Great opportunity to present a christian model, at this stage children are eagerly searching for a model. Provide them with opportunities to channel their unique creativity and development of their self concept. </a:t>
            </a:r>
          </a:p>
          <a:p>
            <a:pPr>
              <a:defRPr sz="1800"/>
            </a:pPr>
            <a:r>
              <a:rPr b="1"/>
              <a:t>Social</a:t>
            </a:r>
            <a:r>
              <a:t> - This is a good stage to work in pairs or smaller units.</a:t>
            </a:r>
          </a:p>
          <a:p>
            <a:pPr>
              <a:defRPr sz="1800"/>
            </a:pPr>
            <a:r>
              <a:t>Intellectual - Encourage kids to look up information and discover the answers for themselves to problems.  Use art , music, drama in order to appeal to a wide range of inclinations within your class. Bible research, reading games and memory work are good for this age group.</a:t>
            </a:r>
          </a:p>
          <a:p>
            <a:pPr>
              <a:defRPr sz="1800"/>
            </a:pPr>
            <a:r>
              <a:t>Spiritual - Involve kids in work and service projects.  Provide opportunities for them to participate in prayer, bible study and worship.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Providing discipline for the Adventurer child is a positive contribution to his happiness and well-being. Discipline is not primarily punishment, but a way of helping the child to learn self-control and caring for others as a disciple of Jesus.</a:t>
            </a:r>
          </a:p>
          <a:p>
            <a:pPr/>
            <a:r>
              <a:t>• Model the behavior you want</a:t>
            </a:r>
          </a:p>
          <a:p>
            <a:pPr/>
            <a:r>
              <a:t>• Provide a peaceful, organized room • Be prepared</a:t>
            </a:r>
          </a:p>
          <a:p>
            <a:pPr/>
            <a:r>
              <a:t>• Set specific expectations</a:t>
            </a:r>
          </a:p>
          <a:p>
            <a:pPr/>
            <a:r>
              <a:t>• Consistently redirect misbehavior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 cap="all" spc="156"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787400" y="5308600"/>
            <a:ext cx="11430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pic" sz="quarter" idx="13"/>
          </p:nvPr>
        </p:nvSpPr>
        <p:spPr>
          <a:xfrm>
            <a:off x="7556500" y="2768600"/>
            <a:ext cx="4292600" cy="5715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Shape 91"/>
          <p:cNvSpPr/>
          <p:nvPr>
            <p:ph type="body" sz="half" idx="1"/>
          </p:nvPr>
        </p:nvSpPr>
        <p:spPr>
          <a:xfrm>
            <a:off x="787400" y="2768600"/>
            <a:ext cx="5270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Shape 100"/>
          <p:cNvSpPr/>
          <p:nvPr>
            <p:ph type="body" sz="half" idx="1"/>
          </p:nvPr>
        </p:nvSpPr>
        <p:spPr>
          <a:xfrm>
            <a:off x="787400" y="2768600"/>
            <a:ext cx="5270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6946900" y="2768600"/>
            <a:ext cx="5270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 anchor="t"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half" idx="13"/>
          </p:nvPr>
        </p:nvSpPr>
        <p:spPr>
          <a:xfrm>
            <a:off x="2438400" y="914400"/>
            <a:ext cx="8128000" cy="6096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xfrm>
            <a:off x="787400" y="8445500"/>
            <a:ext cx="11430000" cy="774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quarter" idx="13"/>
          </p:nvPr>
        </p:nvSpPr>
        <p:spPr>
          <a:xfrm>
            <a:off x="7543800" y="2057400"/>
            <a:ext cx="4292600" cy="5715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787400" y="1981200"/>
            <a:ext cx="5270500" cy="33401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787400" y="5308600"/>
            <a:ext cx="5270500" cy="246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02693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71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016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460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905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349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794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238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683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127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hyperlink" Target="mailto:tyronnewaldron@gmail.com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adventurer-club.org/AdvancedLeadership/AgeLevelCharacteristics.pdf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hyperlink" Target="mailto:tyronnewaldron@gmail.com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4294967295"/>
          </p:nvPr>
        </p:nvSpPr>
        <p:spPr>
          <a:xfrm>
            <a:off x="6302693" y="9131300"/>
            <a:ext cx="386714" cy="431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0" name="Shape 120"/>
          <p:cNvSpPr/>
          <p:nvPr>
            <p:ph type="ctrTitle"/>
          </p:nvPr>
        </p:nvSpPr>
        <p:spPr>
          <a:xfrm>
            <a:off x="722312" y="817562"/>
            <a:ext cx="11544301" cy="21717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Adventurers </a:t>
            </a:r>
            <a:r>
              <a:rPr spc="112" sz="5600"/>
              <a:t>DevelopmenT GrowtH</a:t>
            </a:r>
          </a:p>
        </p:txBody>
      </p:sp>
      <p:sp>
        <p:nvSpPr>
          <p:cNvPr id="121" name="Shape 121"/>
          <p:cNvSpPr/>
          <p:nvPr>
            <p:ph type="subTitle" sz="half" idx="1"/>
          </p:nvPr>
        </p:nvSpPr>
        <p:spPr>
          <a:xfrm>
            <a:off x="1081087" y="3673475"/>
            <a:ext cx="10718801" cy="2641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BST Train The Trainer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Course</a:t>
            </a:r>
          </a:p>
        </p:txBody>
      </p:sp>
      <p:sp>
        <p:nvSpPr>
          <p:cNvPr id="122" name="Shape 122"/>
          <p:cNvSpPr/>
          <p:nvPr/>
        </p:nvSpPr>
        <p:spPr>
          <a:xfrm>
            <a:off x="3464718" y="6956425"/>
            <a:ext cx="605790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700"/>
              </a:spcBef>
              <a:buClr>
                <a:srgbClr val="EEEEEE"/>
              </a:buClr>
              <a:buFont typeface="Verdana"/>
            </a:pPr>
            <a:r>
              <a:rPr sz="2800">
                <a:latin typeface="Verdana"/>
                <a:ea typeface="Verdana"/>
                <a:cs typeface="Verdana"/>
                <a:sym typeface="Verdana"/>
              </a:rPr>
              <a:t>January 31</a:t>
            </a:r>
            <a:r>
              <a:rPr baseline="29999" sz="2800">
                <a:latin typeface="Verdana"/>
                <a:ea typeface="Verdana"/>
                <a:cs typeface="Verdana"/>
                <a:sym typeface="Verdana"/>
              </a:rPr>
              <a:t>st</a:t>
            </a:r>
            <a:r>
              <a:rPr sz="2800">
                <a:latin typeface="Verdana"/>
                <a:ea typeface="Verdana"/>
                <a:cs typeface="Verdana"/>
                <a:sym typeface="Verdana"/>
              </a:rPr>
              <a:t>, 2016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1700"/>
              </a:spcBef>
              <a:buClr>
                <a:srgbClr val="EEEEEE"/>
              </a:buClr>
              <a:buFont typeface="Verdana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Presenter: Tyronne Waldron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569200" y="2781300"/>
            <a:ext cx="4330700" cy="5854700"/>
          </a:xfrm>
          <a:prstGeom prst="rect">
            <a:avLst/>
          </a:prstGeom>
          <a:effectLst/>
        </p:spPr>
      </p:pic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6-7 Year Old Characteristics</a:t>
            </a:r>
          </a:p>
        </p:txBody>
      </p:sp>
      <p:sp>
        <p:nvSpPr>
          <p:cNvPr id="163" name="Shape 163"/>
          <p:cNvSpPr/>
          <p:nvPr>
            <p:ph type="body" sz="half" idx="1"/>
          </p:nvPr>
        </p:nvSpPr>
        <p:spPr>
          <a:xfrm>
            <a:off x="787400" y="2768600"/>
            <a:ext cx="6694768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Eager to learn &amp; thinks everyone shares their views</a:t>
            </a:r>
          </a:p>
          <a:p>
            <a:pPr>
              <a:buBlip>
                <a:blip r:embed="rId4"/>
              </a:buBlip>
            </a:pPr>
            <a:r>
              <a:t>Need examples of Jesus showing love.</a:t>
            </a:r>
          </a:p>
          <a:p>
            <a:pPr>
              <a:buBlip>
                <a:blip r:embed="rId4"/>
              </a:buBlip>
            </a:pPr>
            <a:r>
              <a:t>Need time to pray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569200" y="2781300"/>
            <a:ext cx="4330700" cy="5854700"/>
          </a:xfrm>
          <a:prstGeom prst="rect">
            <a:avLst/>
          </a:prstGeom>
          <a:effectLst/>
        </p:spPr>
      </p:pic>
      <p:sp>
        <p:nvSpPr>
          <p:cNvPr id="168" name="Shape 168"/>
          <p:cNvSpPr/>
          <p:nvPr>
            <p:ph type="title"/>
          </p:nvPr>
        </p:nvSpPr>
        <p:spPr>
          <a:xfrm>
            <a:off x="312513" y="254000"/>
            <a:ext cx="12379773" cy="2438400"/>
          </a:xfrm>
          <a:prstGeom prst="rect">
            <a:avLst/>
          </a:prstGeom>
        </p:spPr>
        <p:txBody>
          <a:bodyPr/>
          <a:lstStyle/>
          <a:p>
            <a:pPr/>
            <a:r>
              <a:t>Teaching Tips 6-7 Year Olds</a:t>
            </a:r>
          </a:p>
        </p:txBody>
      </p:sp>
      <p:sp>
        <p:nvSpPr>
          <p:cNvPr id="169" name="Shape 169"/>
          <p:cNvSpPr/>
          <p:nvPr>
            <p:ph type="body" sz="half" idx="1"/>
          </p:nvPr>
        </p:nvSpPr>
        <p:spPr>
          <a:xfrm>
            <a:off x="787400" y="2768600"/>
            <a:ext cx="6446073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Cutting, Writing, Moving</a:t>
            </a:r>
          </a:p>
          <a:p>
            <a:pPr>
              <a:buBlip>
                <a:blip r:embed="rId4"/>
              </a:buBlip>
            </a:pPr>
            <a:r>
              <a:t>Know Names &amp; Love them</a:t>
            </a:r>
          </a:p>
          <a:p>
            <a:pPr>
              <a:buBlip>
                <a:blip r:embed="rId4"/>
              </a:buBlip>
            </a:pPr>
            <a:r>
              <a:t>Encourage taking turns</a:t>
            </a:r>
          </a:p>
        </p:txBody>
      </p:sp>
      <p:pic>
        <p:nvPicPr>
          <p:cNvPr id="170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69200" y="2781300"/>
            <a:ext cx="4330700" cy="5854700"/>
          </a:xfrm>
          <a:prstGeom prst="rect">
            <a:avLst/>
          </a:prstGeom>
        </p:spPr>
      </p:pic>
      <p:pic>
        <p:nvPicPr>
          <p:cNvPr id="171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1900" y="2781300"/>
            <a:ext cx="4330700" cy="5854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2"/>
      <p:bldP build="whole" bldLvl="1" animBg="1" rev="0" advAuto="0" spid="171" grpId="3"/>
      <p:bldP build="whole" bldLvl="1" animBg="1" rev="0" advAuto="0" spid="16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0518" y="481853"/>
            <a:ext cx="11757959" cy="8929595"/>
          </a:xfrm>
          <a:prstGeom prst="rect">
            <a:avLst/>
          </a:prstGeom>
          <a:effectLst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569200" y="2781300"/>
            <a:ext cx="4330701" cy="5854700"/>
          </a:xfrm>
          <a:prstGeom prst="rect">
            <a:avLst/>
          </a:prstGeom>
          <a:effectLst/>
        </p:spPr>
      </p:pic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8-9 Year Old Characteristics</a:t>
            </a:r>
          </a:p>
        </p:txBody>
      </p:sp>
      <p:sp>
        <p:nvSpPr>
          <p:cNvPr id="179" name="Shape 179"/>
          <p:cNvSpPr/>
          <p:nvPr>
            <p:ph type="body" sz="half" idx="1"/>
          </p:nvPr>
        </p:nvSpPr>
        <p:spPr>
          <a:xfrm>
            <a:off x="787400" y="2768600"/>
            <a:ext cx="6694768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Good Muscle co-ordination</a:t>
            </a:r>
          </a:p>
          <a:p>
            <a:pPr>
              <a:buBlip>
                <a:blip r:embed="rId4"/>
              </a:buBlip>
            </a:pPr>
            <a:r>
              <a:t>Can work longer periods</a:t>
            </a:r>
          </a:p>
          <a:p>
            <a:pPr>
              <a:buBlip>
                <a:blip r:embed="rId4"/>
              </a:buBlip>
            </a:pPr>
            <a:r>
              <a:t>Developing identity &amp; sense of right and wrong</a:t>
            </a:r>
          </a:p>
          <a:p>
            <a:pPr>
              <a:buBlip>
                <a:blip r:embed="rId4"/>
              </a:buBlip>
            </a:pPr>
            <a:r>
              <a:t>Status and peer group</a:t>
            </a:r>
          </a:p>
        </p:txBody>
      </p:sp>
      <p:pic>
        <p:nvPicPr>
          <p:cNvPr id="180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37450" y="2781300"/>
            <a:ext cx="4330700" cy="5854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2"/>
      <p:bldP build="whole" bldLvl="1" animBg="1" rev="0" advAuto="0" spid="1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569200" y="2512075"/>
            <a:ext cx="4735136" cy="6393150"/>
          </a:xfrm>
          <a:prstGeom prst="rect">
            <a:avLst/>
          </a:prstGeom>
          <a:effectLst/>
        </p:spPr>
      </p:pic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8-9 Year Old Characteristics</a:t>
            </a:r>
          </a:p>
        </p:txBody>
      </p:sp>
      <p:sp>
        <p:nvSpPr>
          <p:cNvPr id="186" name="Shape 186"/>
          <p:cNvSpPr/>
          <p:nvPr>
            <p:ph type="body" sz="half" idx="1"/>
          </p:nvPr>
        </p:nvSpPr>
        <p:spPr>
          <a:xfrm>
            <a:off x="787400" y="2768600"/>
            <a:ext cx="6694768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Varied opinions &amp; Reasoning.</a:t>
            </a:r>
          </a:p>
          <a:p>
            <a:pPr>
              <a:buBlip>
                <a:blip r:embed="rId4"/>
              </a:buBlip>
            </a:pPr>
            <a:r>
              <a:t>Creativity</a:t>
            </a:r>
          </a:p>
          <a:p>
            <a:pPr>
              <a:buBlip>
                <a:blip r:embed="rId4"/>
              </a:buBlip>
            </a:pPr>
            <a:r>
              <a:t>Desire for a personal saviour</a:t>
            </a:r>
          </a:p>
          <a:p>
            <a:pPr>
              <a:buBlip>
                <a:blip r:embed="rId4"/>
              </a:buBlip>
            </a:pPr>
            <a:r>
              <a:t>Keen sense for God’s guidance</a:t>
            </a:r>
          </a:p>
        </p:txBody>
      </p:sp>
      <p:pic>
        <p:nvPicPr>
          <p:cNvPr id="187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69200" y="2512075"/>
            <a:ext cx="4735136" cy="6393150"/>
          </a:xfrm>
          <a:prstGeom prst="rect">
            <a:avLst/>
          </a:prstGeom>
        </p:spPr>
      </p:pic>
      <p:pic>
        <p:nvPicPr>
          <p:cNvPr id="188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69199" y="2512075"/>
            <a:ext cx="4735136" cy="63931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7" grpId="2"/>
      <p:bldP build="whole" bldLvl="1" animBg="1" rev="0" advAuto="0" spid="188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569200" y="2781299"/>
            <a:ext cx="4716518" cy="6368363"/>
          </a:xfrm>
          <a:prstGeom prst="rect">
            <a:avLst/>
          </a:prstGeom>
          <a:effectLst/>
        </p:spPr>
      </p:pic>
      <p:sp>
        <p:nvSpPr>
          <p:cNvPr id="193" name="Shape 193"/>
          <p:cNvSpPr/>
          <p:nvPr>
            <p:ph type="title"/>
          </p:nvPr>
        </p:nvSpPr>
        <p:spPr>
          <a:xfrm>
            <a:off x="312513" y="254000"/>
            <a:ext cx="12379773" cy="2438400"/>
          </a:xfrm>
          <a:prstGeom prst="rect">
            <a:avLst/>
          </a:prstGeom>
        </p:spPr>
        <p:txBody>
          <a:bodyPr/>
          <a:lstStyle/>
          <a:p>
            <a:pPr/>
            <a:r>
              <a:t>8-9 Year Old Characteristics</a:t>
            </a:r>
          </a:p>
        </p:txBody>
      </p:sp>
      <p:sp>
        <p:nvSpPr>
          <p:cNvPr id="194" name="Shape 194"/>
          <p:cNvSpPr/>
          <p:nvPr>
            <p:ph type="body" sz="half" idx="1"/>
          </p:nvPr>
        </p:nvSpPr>
        <p:spPr>
          <a:xfrm>
            <a:off x="787400" y="2768600"/>
            <a:ext cx="6446073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Clear instruction &amp; allow independence. </a:t>
            </a:r>
          </a:p>
          <a:p>
            <a:pPr>
              <a:buBlip>
                <a:blip r:embed="rId4"/>
              </a:buBlip>
            </a:pPr>
            <a:r>
              <a:t>Encourage creativity &amp; self concept.</a:t>
            </a:r>
          </a:p>
          <a:p>
            <a:pPr>
              <a:buBlip>
                <a:blip r:embed="rId4"/>
              </a:buBlip>
            </a:pPr>
            <a:r>
              <a:t>Promote research </a:t>
            </a:r>
          </a:p>
          <a:p>
            <a:pPr>
              <a:buBlip>
                <a:blip r:embed="rId4"/>
              </a:buBlip>
            </a:pPr>
            <a:r>
              <a:t>Provide opportunities for worship.</a:t>
            </a:r>
          </a:p>
        </p:txBody>
      </p:sp>
      <p:pic>
        <p:nvPicPr>
          <p:cNvPr id="195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37450" y="2739029"/>
            <a:ext cx="4780018" cy="6452904"/>
          </a:xfrm>
          <a:prstGeom prst="rect">
            <a:avLst/>
          </a:prstGeom>
        </p:spPr>
      </p:pic>
      <p:pic>
        <p:nvPicPr>
          <p:cNvPr id="196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37450" y="2698750"/>
            <a:ext cx="4780018" cy="645290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3"/>
      <p:bldP build="whole" bldLvl="1" animBg="1" rev="0" advAuto="0" spid="195" grpId="2"/>
      <p:bldP build="whole" bldLvl="1" animBg="1" rev="0" advAuto="0" spid="19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Been Covered</a:t>
            </a:r>
          </a:p>
        </p:txBody>
      </p:sp>
      <p:sp>
        <p:nvSpPr>
          <p:cNvPr id="201" name="Shape 201"/>
          <p:cNvSpPr/>
          <p:nvPr>
            <p:ph type="body" sz="half" idx="1"/>
          </p:nvPr>
        </p:nvSpPr>
        <p:spPr>
          <a:xfrm>
            <a:off x="787400" y="2768600"/>
            <a:ext cx="8622083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Brief History of Adventurers</a:t>
            </a:r>
          </a:p>
          <a:p>
            <a:pPr>
              <a:buBlip>
                <a:blip r:embed="rId2"/>
              </a:buBlip>
            </a:pPr>
            <a:r>
              <a:t>Awareness of Adventurer Development</a:t>
            </a:r>
          </a:p>
        </p:txBody>
      </p:sp>
      <p:pic>
        <p:nvPicPr>
          <p:cNvPr id="20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9772" y="3183177"/>
            <a:ext cx="3741660" cy="3544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5136" y="496798"/>
            <a:ext cx="11742017" cy="8917638"/>
          </a:xfrm>
          <a:prstGeom prst="rect">
            <a:avLst/>
          </a:prstGeom>
          <a:effectLst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569200" y="2781300"/>
            <a:ext cx="4716518" cy="6368362"/>
          </a:xfrm>
          <a:prstGeom prst="rect">
            <a:avLst/>
          </a:prstGeom>
          <a:effectLst/>
        </p:spPr>
      </p:pic>
      <p:sp>
        <p:nvSpPr>
          <p:cNvPr id="207" name="Shape 207"/>
          <p:cNvSpPr/>
          <p:nvPr>
            <p:ph type="title"/>
          </p:nvPr>
        </p:nvSpPr>
        <p:spPr>
          <a:xfrm>
            <a:off x="312513" y="254000"/>
            <a:ext cx="12379773" cy="2438400"/>
          </a:xfrm>
          <a:prstGeom prst="rect">
            <a:avLst/>
          </a:prstGeom>
        </p:spPr>
        <p:txBody>
          <a:bodyPr/>
          <a:lstStyle/>
          <a:p>
            <a:pPr/>
            <a:r>
              <a:t>Discipline</a:t>
            </a:r>
          </a:p>
        </p:txBody>
      </p:sp>
      <p:sp>
        <p:nvSpPr>
          <p:cNvPr id="208" name="Shape 208"/>
          <p:cNvSpPr/>
          <p:nvPr>
            <p:ph type="body" sz="half" idx="1"/>
          </p:nvPr>
        </p:nvSpPr>
        <p:spPr>
          <a:xfrm>
            <a:off x="787400" y="2768600"/>
            <a:ext cx="6446073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Be an Example</a:t>
            </a:r>
          </a:p>
          <a:p>
            <a:pPr>
              <a:buBlip>
                <a:blip r:embed="rId4"/>
              </a:buBlip>
            </a:pPr>
            <a:r>
              <a:t>Organized Room</a:t>
            </a:r>
          </a:p>
          <a:p>
            <a:pPr>
              <a:buBlip>
                <a:blip r:embed="rId4"/>
              </a:buBlip>
            </a:pPr>
            <a:r>
              <a:t>Be Prepared</a:t>
            </a:r>
          </a:p>
          <a:p>
            <a:pPr>
              <a:buBlip>
                <a:blip r:embed="rId4"/>
              </a:buBlip>
            </a:pPr>
            <a:r>
              <a:t>Set Specific Expectations</a:t>
            </a:r>
          </a:p>
          <a:p>
            <a:pPr>
              <a:buBlip>
                <a:blip r:embed="rId4"/>
              </a:buBlip>
            </a:pPr>
            <a:r>
              <a:t>Redirect Misbehaviour</a:t>
            </a:r>
          </a:p>
        </p:txBody>
      </p:sp>
      <p:pic>
        <p:nvPicPr>
          <p:cNvPr id="209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37450" y="2739029"/>
            <a:ext cx="4780017" cy="6452904"/>
          </a:xfrm>
          <a:prstGeom prst="rect">
            <a:avLst/>
          </a:prstGeom>
        </p:spPr>
      </p:pic>
      <p:pic>
        <p:nvPicPr>
          <p:cNvPr id="210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37449" y="2739029"/>
            <a:ext cx="4780019" cy="64529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1"/>
      <p:bldP build="whole" bldLvl="1" animBg="1" rev="0" advAuto="0" spid="210" grpId="3"/>
      <p:bldP build="whole" bldLvl="1" animBg="1" rev="0" advAuto="0" spid="209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Been Covered</a:t>
            </a:r>
          </a:p>
        </p:txBody>
      </p:sp>
      <p:sp>
        <p:nvSpPr>
          <p:cNvPr id="215" name="Shape 215"/>
          <p:cNvSpPr/>
          <p:nvPr>
            <p:ph type="body" sz="half" idx="1"/>
          </p:nvPr>
        </p:nvSpPr>
        <p:spPr>
          <a:xfrm>
            <a:off x="787400" y="2768600"/>
            <a:ext cx="8622083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Brief History of Adventurers</a:t>
            </a:r>
          </a:p>
          <a:p>
            <a:pPr>
              <a:buBlip>
                <a:blip r:embed="rId2"/>
              </a:buBlip>
            </a:pPr>
            <a:r>
              <a:t>Awareness of Adventurer Development</a:t>
            </a:r>
          </a:p>
          <a:p>
            <a:pPr>
              <a:buBlip>
                <a:blip r:embed="rId2"/>
              </a:buBlip>
            </a:pPr>
            <a:r>
              <a:t>Awareness of the need for Discipline</a:t>
            </a:r>
          </a:p>
        </p:txBody>
      </p:sp>
      <p:pic>
        <p:nvPicPr>
          <p:cNvPr id="21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2972" y="3183177"/>
            <a:ext cx="3741660" cy="3544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927100"/>
            <a:ext cx="8166100" cy="62357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Like Cake</a:t>
            </a:r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  <a:r>
              <a:t>I mean, I really really like cake!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71410" y="358203"/>
            <a:ext cx="12149201" cy="9202295"/>
          </a:xfrm>
          <a:prstGeom prst="rect">
            <a:avLst/>
          </a:prstGeom>
          <a:effectLst/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158999" y="685800"/>
            <a:ext cx="8674101" cy="6629400"/>
          </a:xfrm>
          <a:prstGeom prst="rect">
            <a:avLst/>
          </a:prstGeom>
        </p:spPr>
      </p:pic>
      <p:sp>
        <p:nvSpPr>
          <p:cNvPr id="221" name="Shape 221"/>
          <p:cNvSpPr/>
          <p:nvPr>
            <p:ph type="title"/>
          </p:nvPr>
        </p:nvSpPr>
        <p:spPr>
          <a:xfrm>
            <a:off x="596900" y="7188200"/>
            <a:ext cx="11884492" cy="1270000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tyronnewaldron@gmail.com</a:t>
            </a:r>
          </a:p>
        </p:txBody>
      </p:sp>
      <p:sp>
        <p:nvSpPr>
          <p:cNvPr id="222" name="Shape 2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Answers will be given by 14th February!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http://www.adventurer-club.org/AdvancedLeadership/AgeLevelCharacteristics.pdf</a:t>
            </a:r>
          </a:p>
          <a:p>
            <a:pPr>
              <a:buBlip>
                <a:blip r:embed="rId2"/>
              </a:buBlip>
            </a:pPr>
            <a:r>
              <a:t>The Adventurer Manual on your new memory stick :-)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264399" y="1828800"/>
            <a:ext cx="4838701" cy="6248400"/>
          </a:xfrm>
          <a:prstGeom prst="rect">
            <a:avLst/>
          </a:prstGeom>
        </p:spPr>
      </p:pic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Prov. 22:6</a:t>
            </a:r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 up a child…and he will not depart.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 provide a very brief history of the Adventurer Club.</a:t>
            </a:r>
          </a:p>
          <a:p>
            <a:pPr>
              <a:buBlip>
                <a:blip r:embed="rId2"/>
              </a:buBlip>
            </a:pPr>
            <a:r>
              <a:t>To develop an awareness of  the Adventurer’s development.</a:t>
            </a:r>
          </a:p>
          <a:p>
            <a:pPr>
              <a:buBlip>
                <a:blip r:embed="rId2"/>
              </a:buBlip>
            </a:pPr>
            <a:r>
              <a:t>To provide an awareness of the need for providing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158999" y="685800"/>
            <a:ext cx="8674101" cy="6629400"/>
          </a:xfrm>
          <a:prstGeom prst="rect">
            <a:avLst/>
          </a:prstGeom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596900" y="7188200"/>
            <a:ext cx="11884492" cy="1270000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tyronnewaldron@gmail.com</a:t>
            </a:r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Answers will be given by 14th February!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Adventurers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Developed to assist parents.</a:t>
            </a:r>
          </a:p>
          <a:p>
            <a:pPr>
              <a:buBlip>
                <a:blip r:embed="rId3"/>
              </a:buBlip>
            </a:pPr>
            <a:r>
              <a:t>1939 - GC endorsed classes.</a:t>
            </a:r>
          </a:p>
          <a:p>
            <a:pPr>
              <a:buBlip>
                <a:blip r:embed="rId3"/>
              </a:buBlip>
            </a:pPr>
            <a:r>
              <a:t>1972 - Washington Conf. sponsored a club.</a:t>
            </a:r>
          </a:p>
          <a:p>
            <a:pPr>
              <a:buBlip>
                <a:blip r:embed="rId3"/>
              </a:buBlip>
            </a:pPr>
            <a:r>
              <a:t>1975 - North Eastern Conf. had club concept.</a:t>
            </a:r>
          </a:p>
          <a:p>
            <a:pPr>
              <a:buBlip>
                <a:blip r:embed="rId3"/>
              </a:buBlip>
            </a:pPr>
            <a:r>
              <a:t>1980 - Many Conf. sponsored clubs under various name.</a:t>
            </a:r>
          </a:p>
          <a:p>
            <a:pPr>
              <a:buBlip>
                <a:blip r:embed="rId3"/>
              </a:buBlip>
            </a:pPr>
            <a:r>
              <a:t>1988 - 1990 - Club concept evaluated, and updated by NAD</a:t>
            </a:r>
          </a:p>
          <a:p>
            <a:pPr>
              <a:buBlip>
                <a:blip r:embed="rId3"/>
              </a:buBlip>
            </a:pPr>
            <a:r>
              <a:t>2002 - SEC crossed 400 attendees at Camporee.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Been Covered</a:t>
            </a:r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xfrm>
            <a:off x="787400" y="2768600"/>
            <a:ext cx="7630269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Brief History of Adventurers</a:t>
            </a:r>
          </a:p>
        </p:txBody>
      </p:sp>
      <p:pic>
        <p:nvPicPr>
          <p:cNvPr id="14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8672" y="3183177"/>
            <a:ext cx="3741660" cy="3544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787400" y="478117"/>
            <a:ext cx="11430000" cy="1464050"/>
          </a:xfrm>
          <a:prstGeom prst="rect">
            <a:avLst/>
          </a:prstGeom>
        </p:spPr>
        <p:txBody>
          <a:bodyPr/>
          <a:lstStyle/>
          <a:p>
            <a:pPr/>
            <a:r>
              <a:t>Exercise 1</a:t>
            </a:r>
          </a:p>
        </p:txBody>
      </p:sp>
      <p:pic>
        <p:nvPicPr>
          <p:cNvPr id="151" name="Screen Shot 2016-01-31 at 07.35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34" y="2506849"/>
            <a:ext cx="12594532" cy="30052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289276" y="6019800"/>
            <a:ext cx="12426248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700"/>
            </a:pPr>
            <a:r>
              <a:t>Plan a lesson to teach the above. </a:t>
            </a:r>
          </a:p>
          <a:p>
            <a:pPr>
              <a:defRPr sz="5700"/>
            </a:pPr>
            <a:r>
              <a:t>Consider, Materials, Duration etc</a:t>
            </a:r>
          </a:p>
          <a:p>
            <a:pPr>
              <a:defRPr sz="5700"/>
            </a:pPr>
            <a:r>
              <a:t>Consider their Physical, Social, Emotional and Spiritual Stage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569200" y="2781300"/>
            <a:ext cx="4330700" cy="5854701"/>
          </a:xfrm>
          <a:prstGeom prst="rect">
            <a:avLst/>
          </a:prstGeom>
          <a:effectLst/>
        </p:spPr>
      </p:pic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6-7 Year Old Characteristics</a:t>
            </a:r>
          </a:p>
        </p:txBody>
      </p:sp>
      <p:sp>
        <p:nvSpPr>
          <p:cNvPr id="156" name="Shape 156"/>
          <p:cNvSpPr/>
          <p:nvPr>
            <p:ph type="body" sz="half" idx="1"/>
          </p:nvPr>
        </p:nvSpPr>
        <p:spPr>
          <a:xfrm>
            <a:off x="787400" y="2768600"/>
            <a:ext cx="6694768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Small muscles are developing</a:t>
            </a:r>
          </a:p>
          <a:p>
            <a:pPr>
              <a:buBlip>
                <a:blip r:embed="rId4"/>
              </a:buBlip>
            </a:pPr>
            <a:r>
              <a:t>Need Approval</a:t>
            </a:r>
          </a:p>
          <a:p>
            <a:pPr>
              <a:buBlip>
                <a:blip r:embed="rId4"/>
              </a:buBlip>
            </a:pPr>
            <a:r>
              <a:t>Winning is paramount</a:t>
            </a:r>
          </a:p>
          <a:p>
            <a:pPr>
              <a:buBlip>
                <a:blip r:embed="rId4"/>
              </a:buBlip>
            </a:pPr>
            <a:r>
              <a:t>Girls are ahead</a:t>
            </a:r>
          </a:p>
        </p:txBody>
      </p:sp>
      <p:pic>
        <p:nvPicPr>
          <p:cNvPr id="157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69200" y="2781300"/>
            <a:ext cx="4330700" cy="5854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whole" bldLvl="1" animBg="1" rev="0" advAuto="0" spid="15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6C6963"/>
      </a:dk1>
      <a:lt1>
        <a:srgbClr val="092C6C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